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8" r:id="rId3"/>
    <p:sldId id="259" r:id="rId4"/>
    <p:sldId id="262" r:id="rId5"/>
    <p:sldId id="278" r:id="rId6"/>
    <p:sldId id="274" r:id="rId7"/>
    <p:sldId id="263" r:id="rId8"/>
    <p:sldId id="264" r:id="rId9"/>
    <p:sldId id="276" r:id="rId10"/>
    <p:sldId id="279" r:id="rId11"/>
    <p:sldId id="266" r:id="rId12"/>
    <p:sldId id="277" r:id="rId13"/>
    <p:sldId id="280" r:id="rId14"/>
    <p:sldId id="281" r:id="rId15"/>
  </p:sldIdLst>
  <p:sldSz cx="18288000" cy="10287000"/>
  <p:notesSz cx="6858000" cy="9144000"/>
  <p:embeddedFontLst>
    <p:embeddedFont>
      <p:font typeface="PraterSansPro" panose="020B0504020101020102" pitchFamily="34" charset="0"/>
      <p:regular r:id="rId16"/>
    </p:embeddedFont>
    <p:embeddedFont>
      <p:font typeface="Calibri Light" panose="020F0302020204030204" pitchFamily="34" charset="0"/>
      <p:regular r:id="rId16"/>
      <p:italic r:id="rId16"/>
    </p:embeddedFont>
    <p:embeddedFont>
      <p:font typeface="Calibri" panose="020F0502020204030204" pitchFamily="34" charset="0"/>
      <p:regular r:id="rId16"/>
      <p:bold r:id="rId16"/>
      <p:italic r:id="rId16"/>
      <p:boldItalic r:id="rId1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C1"/>
    <a:srgbClr val="DE1F2A"/>
    <a:srgbClr val="283583"/>
    <a:srgbClr val="FFE100"/>
    <a:srgbClr val="491A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44" autoAdjust="0"/>
    <p:restoredTop sz="94660"/>
  </p:normalViewPr>
  <p:slideViewPr>
    <p:cSldViewPr snapToGrid="0">
      <p:cViewPr>
        <p:scale>
          <a:sx n="30" d="100"/>
          <a:sy n="30" d="100"/>
        </p:scale>
        <p:origin x="1146" y="1620"/>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NUL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normAutofit/>
          </a:bodyPr>
          <a:lstStyle>
            <a:lvl1pPr algn="ctr">
              <a:defRPr sz="6600">
                <a:solidFill>
                  <a:srgbClr val="491A66"/>
                </a:solidFill>
                <a:latin typeface="PraterSansPro" panose="020B0504020101020102" pitchFamily="34" charset="0"/>
                <a:cs typeface="PraterSansPro" panose="020B0504020101020102" pitchFamily="34" charset="0"/>
              </a:defRPr>
            </a:lvl1pPr>
          </a:lstStyle>
          <a:p>
            <a:r>
              <a:rPr lang="en-US" dirty="0"/>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274E02AA-6433-4641-BE4C-88502230FAF5}" type="datetimeFigureOut">
              <a:rPr lang="en-US" smtClean="0"/>
              <a:t>5/23/2021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3533336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4E02AA-6433-4641-BE4C-88502230FAF5}" type="datetimeFigureOut">
              <a:rPr lang="en-US" smtClean="0"/>
              <a:t>5/23/2021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348418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4E02AA-6433-4641-BE4C-88502230FAF5}" type="datetimeFigureOut">
              <a:rPr lang="en-US" smtClean="0"/>
              <a:t>5/23/2021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361216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91A66"/>
                </a:solidFill>
                <a:latin typeface="PraterSansPro" panose="020B0504020101020102" pitchFamily="34" charset="0"/>
                <a:cs typeface="PraterSansPro" panose="020B0504020101020102"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A9C1"/>
                </a:solidFill>
              </a:defRPr>
            </a:lvl1pPr>
            <a:lvl2pPr>
              <a:defRPr sz="3200"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4E02AA-6433-4641-BE4C-88502230FAF5}" type="datetimeFigureOut">
              <a:rPr lang="en-US" smtClean="0"/>
              <a:t>5/23/2021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215331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normAutofit/>
          </a:bodyPr>
          <a:lstStyle>
            <a:lvl1pPr>
              <a:defRPr sz="6600">
                <a:solidFill>
                  <a:srgbClr val="491A66"/>
                </a:solidFill>
                <a:latin typeface="PraterSansPro" panose="020B0504020101020102" pitchFamily="34" charset="0"/>
                <a:cs typeface="PraterSansPro" panose="020B0504020101020102" pitchFamily="34" charset="0"/>
              </a:defRPr>
            </a:lvl1pPr>
          </a:lstStyle>
          <a:p>
            <a:r>
              <a:rPr lang="en-US" dirty="0"/>
              <a:t>Click to edit Master title style</a:t>
            </a:r>
          </a:p>
        </p:txBody>
      </p:sp>
      <p:sp>
        <p:nvSpPr>
          <p:cNvPr id="3" name="Text Placeholder 2"/>
          <p:cNvSpPr>
            <a:spLocks noGrp="1"/>
          </p:cNvSpPr>
          <p:nvPr>
            <p:ph type="body" idx="1"/>
          </p:nvPr>
        </p:nvSpPr>
        <p:spPr>
          <a:xfrm>
            <a:off x="1247775" y="6884195"/>
            <a:ext cx="15773400" cy="2250281"/>
          </a:xfrm>
        </p:spPr>
        <p:txBody>
          <a:bodyPr>
            <a:normAutofit/>
          </a:bodyPr>
          <a:lstStyle>
            <a:lvl1pPr marL="0" indent="0">
              <a:buNone/>
              <a:defRPr sz="4400">
                <a:solidFill>
                  <a:srgbClr val="00A9C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74E02AA-6433-4641-BE4C-88502230FAF5}" type="datetimeFigureOut">
              <a:rPr lang="en-US" smtClean="0"/>
              <a:t>5/23/2021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3048116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4E02AA-6433-4641-BE4C-88502230FAF5}" type="datetimeFigureOut">
              <a:rPr lang="en-US" smtClean="0"/>
              <a:t>5/23/2021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232874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4E02AA-6433-4641-BE4C-88502230FAF5}" type="datetimeFigureOut">
              <a:rPr lang="en-US" smtClean="0"/>
              <a:t>5/23/2021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183883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4E02AA-6433-4641-BE4C-88502230FAF5}" type="datetimeFigureOut">
              <a:rPr lang="en-US" smtClean="0"/>
              <a:t>5/23/2021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442906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E02AA-6433-4641-BE4C-88502230FAF5}" type="datetimeFigureOut">
              <a:rPr lang="en-US" smtClean="0"/>
              <a:t>5/23/2021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2898128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74E02AA-6433-4641-BE4C-88502230FAF5}" type="datetimeFigureOut">
              <a:rPr lang="en-US" smtClean="0"/>
              <a:t>5/23/2021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1555646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74E02AA-6433-4641-BE4C-88502230FAF5}" type="datetimeFigureOut">
              <a:rPr lang="en-US" smtClean="0"/>
              <a:t>5/23/2021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4158427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pPr algn="l"/>
            <a:endParaRPr lang="en-US" sz="6600" dirty="0">
              <a:solidFill>
                <a:srgbClr val="491A66"/>
              </a:solidFill>
              <a:latin typeface="PraterSansPro" panose="020B0504020101020102" pitchFamily="34" charset="0"/>
              <a:cs typeface="PraterSansPro" panose="020B0504020101020102" pitchFamily="34" charset="0"/>
            </a:endParaRP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74E02AA-6433-4641-BE4C-88502230FAF5}" type="datetimeFigureOut">
              <a:rPr lang="en-US" smtClean="0"/>
              <a:t>5/23/2021</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2BE89A-E5E1-4FD7-BE4B-08711B1F1354}" type="slidenum">
              <a:rPr lang="en-US" smtClean="0"/>
              <a:t>‹#›</a:t>
            </a:fld>
            <a:endParaRPr lang="en-US"/>
          </a:p>
        </p:txBody>
      </p:sp>
    </p:spTree>
    <p:extLst>
      <p:ext uri="{BB962C8B-B14F-4D97-AF65-F5344CB8AC3E}">
        <p14:creationId xmlns:p14="http://schemas.microsoft.com/office/powerpoint/2010/main" val="1260805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5400" kern="1200">
          <a:solidFill>
            <a:srgbClr val="00A9C1"/>
          </a:solidFill>
          <a:latin typeface="PraterSansPro" panose="020B0504020101020102" pitchFamily="34" charset="0"/>
          <a:ea typeface="+mn-ea"/>
          <a:cs typeface="PraterSansPro" panose="020B0504020101020102"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200" b="0" i="0" kern="1200">
          <a:solidFill>
            <a:schemeClr val="tx1"/>
          </a:solidFill>
          <a:latin typeface="Arial" panose="020B0604020202020204" pitchFamily="34" charset="0"/>
          <a:ea typeface="+mn-ea"/>
          <a:cs typeface="PraterSansPro" panose="020B0504020101020102"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PraterSansPro" panose="020B0504020101020102"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b="0" i="0" kern="1200">
          <a:solidFill>
            <a:schemeClr val="tx1"/>
          </a:solidFill>
          <a:latin typeface="Arial" panose="020B0604020202020204" pitchFamily="34" charset="0"/>
          <a:ea typeface="+mn-ea"/>
          <a:cs typeface="PraterSansPro" panose="020B0504020101020102"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b="0" i="0" kern="1200">
          <a:solidFill>
            <a:schemeClr val="tx1"/>
          </a:solidFill>
          <a:latin typeface="Arial" panose="020B0604020202020204" pitchFamily="34" charset="0"/>
          <a:ea typeface="+mn-ea"/>
          <a:cs typeface="PraterSansPro" panose="020B0504020101020102"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32.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emf"/><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emf"/><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emf"/><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emf"/><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title="Text: Interactive Solutions">
            <a:extLst>
              <a:ext uri="{FF2B5EF4-FFF2-40B4-BE49-F238E27FC236}">
                <a16:creationId xmlns:a16="http://schemas.microsoft.com/office/drawing/2014/main" id="{E08D0ACC-828C-4146-B862-72F555FB424D}"/>
              </a:ext>
            </a:extLst>
          </p:cNvPr>
          <p:cNvPicPr>
            <a:picLocks noChangeAspect="1"/>
          </p:cNvPicPr>
          <p:nvPr/>
        </p:nvPicPr>
        <p:blipFill>
          <a:blip r:embed="rId3"/>
          <a:stretch>
            <a:fillRect/>
          </a:stretch>
        </p:blipFill>
        <p:spPr>
          <a:xfrm>
            <a:off x="11520365" y="3321050"/>
            <a:ext cx="4356100" cy="444500"/>
          </a:xfrm>
          <a:prstGeom prst="rect">
            <a:avLst/>
          </a:prstGeom>
        </p:spPr>
      </p:pic>
      <p:pic>
        <p:nvPicPr>
          <p:cNvPr id="4" name="Picture 3" title="Text: Aiming for the Stars">
            <a:extLst>
              <a:ext uri="{FF2B5EF4-FFF2-40B4-BE49-F238E27FC236}">
                <a16:creationId xmlns:a16="http://schemas.microsoft.com/office/drawing/2014/main" id="{F5C85EC6-F094-FD45-8664-0C8C50F4B080}"/>
              </a:ext>
            </a:extLst>
          </p:cNvPr>
          <p:cNvPicPr>
            <a:picLocks noChangeAspect="1"/>
          </p:cNvPicPr>
          <p:nvPr/>
        </p:nvPicPr>
        <p:blipFill>
          <a:blip r:embed="rId4"/>
          <a:stretch>
            <a:fillRect/>
          </a:stretch>
        </p:blipFill>
        <p:spPr>
          <a:xfrm>
            <a:off x="10511877" y="2401614"/>
            <a:ext cx="6261100" cy="838200"/>
          </a:xfrm>
          <a:prstGeom prst="rect">
            <a:avLst/>
          </a:prstGeom>
        </p:spPr>
      </p:pic>
      <p:pic>
        <p:nvPicPr>
          <p:cNvPr id="3" name="Picture 2" descr="Text&#10;&#10;Description automatically generated">
            <a:extLst>
              <a:ext uri="{FF2B5EF4-FFF2-40B4-BE49-F238E27FC236}">
                <a16:creationId xmlns:a16="http://schemas.microsoft.com/office/drawing/2014/main" id="{AA9CBD05-AA0D-46C2-9039-67D0A1C5A9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32358" y="493860"/>
            <a:ext cx="2855642" cy="951881"/>
          </a:xfrm>
          <a:prstGeom prst="rect">
            <a:avLst/>
          </a:prstGeom>
        </p:spPr>
      </p:pic>
      <p:sp>
        <p:nvSpPr>
          <p:cNvPr id="5" name="Title 4" hidden="1">
            <a:extLst>
              <a:ext uri="{FF2B5EF4-FFF2-40B4-BE49-F238E27FC236}">
                <a16:creationId xmlns:a16="http://schemas.microsoft.com/office/drawing/2014/main" id="{32085F89-C376-4F98-8F20-85778AEF0F69}"/>
              </a:ext>
            </a:extLst>
          </p:cNvPr>
          <p:cNvSpPr>
            <a:spLocks noGrp="1"/>
          </p:cNvSpPr>
          <p:nvPr>
            <p:ph type="ctrTitle"/>
          </p:nvPr>
        </p:nvSpPr>
        <p:spPr/>
        <p:txBody>
          <a:bodyPr/>
          <a:lstStyle/>
          <a:p>
            <a:r>
              <a:rPr lang="en-AU" dirty="0"/>
              <a:t>Aiming for the Stars</a:t>
            </a:r>
          </a:p>
        </p:txBody>
      </p:sp>
      <p:sp>
        <p:nvSpPr>
          <p:cNvPr id="6" name="Subtitle 5" hidden="1">
            <a:extLst>
              <a:ext uri="{FF2B5EF4-FFF2-40B4-BE49-F238E27FC236}">
                <a16:creationId xmlns:a16="http://schemas.microsoft.com/office/drawing/2014/main" id="{0978817E-90E6-4FEE-8325-769C308A3EEF}"/>
              </a:ext>
            </a:extLst>
          </p:cNvPr>
          <p:cNvSpPr>
            <a:spLocks noGrp="1"/>
          </p:cNvSpPr>
          <p:nvPr>
            <p:ph type="subTitle" idx="1"/>
          </p:nvPr>
        </p:nvSpPr>
        <p:spPr/>
        <p:txBody>
          <a:bodyPr/>
          <a:lstStyle/>
          <a:p>
            <a:endParaRPr lang="en-AU"/>
          </a:p>
        </p:txBody>
      </p:sp>
      <p:pic>
        <p:nvPicPr>
          <p:cNvPr id="9" name="Picture 8" title="Full Steam Ahead logo">
            <a:extLst>
              <a:ext uri="{FF2B5EF4-FFF2-40B4-BE49-F238E27FC236}">
                <a16:creationId xmlns:a16="http://schemas.microsoft.com/office/drawing/2014/main" id="{F582E082-591F-4057-85CF-ED82E79AE24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36305" y="765560"/>
            <a:ext cx="6732101" cy="3547360"/>
          </a:xfrm>
          <a:prstGeom prst="rect">
            <a:avLst/>
          </a:prstGeom>
        </p:spPr>
      </p:pic>
    </p:spTree>
    <p:extLst>
      <p:ext uri="{BB962C8B-B14F-4D97-AF65-F5344CB8AC3E}">
        <p14:creationId xmlns:p14="http://schemas.microsoft.com/office/powerpoint/2010/main" val="123299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title="text container">
            <a:extLst>
              <a:ext uri="{FF2B5EF4-FFF2-40B4-BE49-F238E27FC236}">
                <a16:creationId xmlns:a16="http://schemas.microsoft.com/office/drawing/2014/main" id="{0AAC4E01-116E-E44B-848F-6030D97491F6}"/>
              </a:ext>
            </a:extLst>
          </p:cNvPr>
          <p:cNvSpPr/>
          <p:nvPr/>
        </p:nvSpPr>
        <p:spPr>
          <a:xfrm>
            <a:off x="804672" y="1809750"/>
            <a:ext cx="16959071" cy="7735694"/>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7" name="Google Shape;1755;p140" title="Illustration of space scene">
            <a:extLst>
              <a:ext uri="{FF2B5EF4-FFF2-40B4-BE49-F238E27FC236}">
                <a16:creationId xmlns:a16="http://schemas.microsoft.com/office/drawing/2014/main" id="{2C5543D5-9090-5E48-879D-AB2765FB4888}"/>
              </a:ext>
            </a:extLst>
          </p:cNvPr>
          <p:cNvPicPr preferRelativeResize="0"/>
          <p:nvPr/>
        </p:nvPicPr>
        <p:blipFill rotWithShape="1">
          <a:blip r:embed="rId3" cstate="email">
            <a:extLst>
              <a:ext uri="{28A0092B-C50C-407E-A947-70E740481C1C}">
                <a14:useLocalDpi xmlns:a14="http://schemas.microsoft.com/office/drawing/2010/main"/>
              </a:ext>
            </a:extLst>
          </a:blip>
          <a:srcRect b="-193"/>
          <a:stretch/>
        </p:blipFill>
        <p:spPr>
          <a:xfrm>
            <a:off x="8416635" y="852055"/>
            <a:ext cx="8695639" cy="7962272"/>
          </a:xfrm>
          <a:prstGeom prst="rect">
            <a:avLst/>
          </a:prstGeom>
          <a:noFill/>
          <a:ln>
            <a:noFill/>
          </a:ln>
        </p:spPr>
      </p:pic>
      <p:pic>
        <p:nvPicPr>
          <p:cNvPr id="3" name="Picture 2" descr="A magazine with a person's face on it&#10;&#10;Description automatically generated with medium confidence">
            <a:extLst>
              <a:ext uri="{FF2B5EF4-FFF2-40B4-BE49-F238E27FC236}">
                <a16:creationId xmlns:a16="http://schemas.microsoft.com/office/drawing/2014/main" id="{EBFA3844-792D-B741-A92B-2AE3164551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7876" y="1009978"/>
            <a:ext cx="5216544" cy="7617430"/>
          </a:xfrm>
          <a:prstGeom prst="rect">
            <a:avLst/>
          </a:prstGeom>
        </p:spPr>
      </p:pic>
      <p:pic>
        <p:nvPicPr>
          <p:cNvPr id="21" name="Picture 20" title="Illustration of astronaut">
            <a:extLst>
              <a:ext uri="{FF2B5EF4-FFF2-40B4-BE49-F238E27FC236}">
                <a16:creationId xmlns:a16="http://schemas.microsoft.com/office/drawing/2014/main" id="{9F2781FA-8494-B245-9750-C52A3BF7EA7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76" t="-603" b="-7966"/>
          <a:stretch/>
        </p:blipFill>
        <p:spPr>
          <a:xfrm rot="17965303">
            <a:off x="13763832" y="-441530"/>
            <a:ext cx="3734746" cy="5620986"/>
          </a:xfrm>
          <a:prstGeom prst="rect">
            <a:avLst/>
          </a:prstGeom>
        </p:spPr>
      </p:pic>
      <p:sp>
        <p:nvSpPr>
          <p:cNvPr id="28" name="TextBox 27">
            <a:extLst>
              <a:ext uri="{FF2B5EF4-FFF2-40B4-BE49-F238E27FC236}">
                <a16:creationId xmlns:a16="http://schemas.microsoft.com/office/drawing/2014/main" id="{F3A010A0-7071-3548-8709-858C68FF30D9}"/>
              </a:ext>
            </a:extLst>
          </p:cNvPr>
          <p:cNvSpPr txBox="1"/>
          <p:nvPr/>
        </p:nvSpPr>
        <p:spPr>
          <a:xfrm>
            <a:off x="1059563" y="4650989"/>
            <a:ext cx="6364819" cy="3224985"/>
          </a:xfrm>
          <a:prstGeom prst="rect">
            <a:avLst/>
          </a:prstGeom>
          <a:noFill/>
        </p:spPr>
        <p:txBody>
          <a:bodyPr wrap="square" rtlCol="0">
            <a:spAutoFit/>
          </a:bodyPr>
          <a:lstStyle/>
          <a:p>
            <a:pPr lvl="0">
              <a:lnSpc>
                <a:spcPct val="107142"/>
              </a:lnSpc>
            </a:pPr>
            <a:r>
              <a:rPr lang="en-AU" sz="2400" dirty="0">
                <a:latin typeface="Arial" panose="020B0604020202020204" pitchFamily="34" charset="0"/>
                <a:ea typeface="Calibri"/>
                <a:cs typeface="Arial" panose="020B0604020202020204" pitchFamily="34" charset="0"/>
                <a:sym typeface="Calibri"/>
              </a:rPr>
              <a:t>He was from the Soviet Union.</a:t>
            </a:r>
          </a:p>
          <a:p>
            <a:pPr lvl="0">
              <a:lnSpc>
                <a:spcPct val="107142"/>
              </a:lnSpc>
            </a:pPr>
            <a:endParaRPr lang="en-AU" sz="2400" dirty="0">
              <a:latin typeface="Arial" panose="020B0604020202020204" pitchFamily="34" charset="0"/>
              <a:ea typeface="Calibri"/>
              <a:cs typeface="Arial" panose="020B0604020202020204" pitchFamily="34" charset="0"/>
              <a:sym typeface="Calibri"/>
            </a:endParaRPr>
          </a:p>
          <a:p>
            <a:pPr lvl="0">
              <a:lnSpc>
                <a:spcPct val="107142"/>
              </a:lnSpc>
            </a:pPr>
            <a:r>
              <a:rPr lang="en-AU" sz="2400" dirty="0">
                <a:latin typeface="Arial" panose="020B0604020202020204" pitchFamily="34" charset="0"/>
                <a:ea typeface="Calibri"/>
                <a:cs typeface="Arial" panose="020B0604020202020204" pitchFamily="34" charset="0"/>
                <a:sym typeface="Calibri"/>
              </a:rPr>
              <a:t>He orbited Earth in 89 minutes, </a:t>
            </a:r>
            <a:r>
              <a:rPr lang="en-AU" sz="2400" dirty="0">
                <a:solidFill>
                  <a:schemeClr val="dk1"/>
                </a:solidFill>
                <a:latin typeface="Arial" panose="020B0604020202020204" pitchFamily="34" charset="0"/>
                <a:ea typeface="Calibri"/>
                <a:cs typeface="Arial" panose="020B0604020202020204" pitchFamily="34" charset="0"/>
                <a:sym typeface="Calibri"/>
              </a:rPr>
              <a:t>in a space capsule called Vostok 1.</a:t>
            </a:r>
            <a:endParaRPr lang="en-AU" sz="2400" dirty="0">
              <a:latin typeface="Arial" panose="020B0604020202020204" pitchFamily="34" charset="0"/>
              <a:ea typeface="Calibri"/>
              <a:cs typeface="Arial" panose="020B0604020202020204" pitchFamily="34" charset="0"/>
              <a:sym typeface="Calibri"/>
            </a:endParaRPr>
          </a:p>
          <a:p>
            <a:pPr lvl="0">
              <a:lnSpc>
                <a:spcPct val="107142"/>
              </a:lnSpc>
            </a:pPr>
            <a:endParaRPr lang="en-AU" sz="2400" dirty="0">
              <a:latin typeface="Arial" panose="020B0604020202020204" pitchFamily="34" charset="0"/>
              <a:ea typeface="Calibri"/>
              <a:cs typeface="Arial" panose="020B0604020202020204" pitchFamily="34" charset="0"/>
              <a:sym typeface="Calibri"/>
            </a:endParaRPr>
          </a:p>
          <a:p>
            <a:pPr lvl="0">
              <a:lnSpc>
                <a:spcPct val="107142"/>
              </a:lnSpc>
            </a:pPr>
            <a:r>
              <a:rPr lang="en-AU" sz="2400" dirty="0">
                <a:latin typeface="Arial" panose="020B0604020202020204" pitchFamily="34" charset="0"/>
                <a:ea typeface="Calibri"/>
                <a:cs typeface="Arial" panose="020B0604020202020204" pitchFamily="34" charset="0"/>
                <a:sym typeface="Calibri"/>
              </a:rPr>
              <a:t>The first woman in space was Valentina Tereshkova, who flew on Vostok 3 two years later. She was also from the Soviet Union.</a:t>
            </a:r>
          </a:p>
        </p:txBody>
      </p:sp>
      <p:sp>
        <p:nvSpPr>
          <p:cNvPr id="20" name="TextBox 19">
            <a:extLst>
              <a:ext uri="{FF2B5EF4-FFF2-40B4-BE49-F238E27FC236}">
                <a16:creationId xmlns:a16="http://schemas.microsoft.com/office/drawing/2014/main" id="{E7920005-ED73-0445-ACC3-8631D1177FC1}"/>
              </a:ext>
            </a:extLst>
          </p:cNvPr>
          <p:cNvSpPr txBox="1"/>
          <p:nvPr/>
        </p:nvSpPr>
        <p:spPr>
          <a:xfrm>
            <a:off x="1059563" y="2437942"/>
            <a:ext cx="6897082" cy="1634871"/>
          </a:xfrm>
          <a:prstGeom prst="rect">
            <a:avLst/>
          </a:prstGeom>
          <a:noFill/>
        </p:spPr>
        <p:txBody>
          <a:bodyPr wrap="square" rtlCol="0">
            <a:spAutoFit/>
          </a:bodyPr>
          <a:lstStyle/>
          <a:p>
            <a:pPr lvl="0">
              <a:lnSpc>
                <a:spcPct val="107142"/>
              </a:lnSpc>
              <a:buClr>
                <a:srgbClr val="238095"/>
              </a:buClr>
              <a:buSzPts val="1800"/>
            </a:pPr>
            <a:r>
              <a:rPr lang="en-US" sz="3200" b="1" dirty="0">
                <a:solidFill>
                  <a:srgbClr val="00A9C1"/>
                </a:solidFill>
                <a:latin typeface="Arial" panose="020B0604020202020204" pitchFamily="34" charset="0"/>
                <a:cs typeface="Arial" panose="020B0604020202020204" pitchFamily="34" charset="0"/>
                <a:sym typeface="Calibri"/>
              </a:rPr>
              <a:t>(d) Yuri Gagarin </a:t>
            </a:r>
            <a:br>
              <a:rPr lang="en-US" sz="3200" b="1" dirty="0">
                <a:solidFill>
                  <a:srgbClr val="00A9C1"/>
                </a:solidFill>
                <a:latin typeface="Arial" panose="020B0604020202020204" pitchFamily="34" charset="0"/>
                <a:cs typeface="Arial" panose="020B0604020202020204" pitchFamily="34" charset="0"/>
                <a:sym typeface="Calibri"/>
              </a:rPr>
            </a:br>
            <a:r>
              <a:rPr lang="en-US" sz="3200" b="1" dirty="0">
                <a:solidFill>
                  <a:srgbClr val="00A9C1"/>
                </a:solidFill>
                <a:latin typeface="Arial" panose="020B0604020202020204" pitchFamily="34" charset="0"/>
                <a:cs typeface="Arial" panose="020B0604020202020204" pitchFamily="34" charset="0"/>
                <a:sym typeface="Calibri"/>
              </a:rPr>
              <a:t>was the first human to travel into space, over 60 years ago, in 1961.</a:t>
            </a:r>
          </a:p>
        </p:txBody>
      </p:sp>
      <p:pic>
        <p:nvPicPr>
          <p:cNvPr id="12" name="Picture 11" title="Text Answer!">
            <a:extLst>
              <a:ext uri="{FF2B5EF4-FFF2-40B4-BE49-F238E27FC236}">
                <a16:creationId xmlns:a16="http://schemas.microsoft.com/office/drawing/2014/main" id="{ACA0D6F7-A179-9240-9303-5EB9467ABBB1}"/>
              </a:ext>
            </a:extLst>
          </p:cNvPr>
          <p:cNvPicPr>
            <a:picLocks noChangeAspect="1"/>
          </p:cNvPicPr>
          <p:nvPr/>
        </p:nvPicPr>
        <p:blipFill>
          <a:blip r:embed="rId6"/>
          <a:stretch>
            <a:fillRect/>
          </a:stretch>
        </p:blipFill>
        <p:spPr>
          <a:xfrm>
            <a:off x="1234865" y="818772"/>
            <a:ext cx="1638300" cy="457200"/>
          </a:xfrm>
          <a:prstGeom prst="rect">
            <a:avLst/>
          </a:prstGeom>
        </p:spPr>
      </p:pic>
      <p:sp>
        <p:nvSpPr>
          <p:cNvPr id="4" name="Content Placeholder 3" hidden="1">
            <a:extLst>
              <a:ext uri="{FF2B5EF4-FFF2-40B4-BE49-F238E27FC236}">
                <a16:creationId xmlns:a16="http://schemas.microsoft.com/office/drawing/2014/main" id="{141BDB6E-2268-47B7-8FE9-2D4C8CB0D51D}"/>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8D6F368D-43CD-4E1E-B3E6-670BECB8E50A}"/>
              </a:ext>
            </a:extLst>
          </p:cNvPr>
          <p:cNvSpPr>
            <a:spLocks noGrp="1"/>
          </p:cNvSpPr>
          <p:nvPr>
            <p:ph type="title"/>
          </p:nvPr>
        </p:nvSpPr>
        <p:spPr/>
        <p:txBody>
          <a:bodyPr/>
          <a:lstStyle/>
          <a:p>
            <a:r>
              <a:rPr lang="en-AU" dirty="0"/>
              <a:t>Answer! 2</a:t>
            </a:r>
          </a:p>
        </p:txBody>
      </p:sp>
    </p:spTree>
    <p:extLst>
      <p:ext uri="{BB962C8B-B14F-4D97-AF65-F5344CB8AC3E}">
        <p14:creationId xmlns:p14="http://schemas.microsoft.com/office/powerpoint/2010/main" val="344169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title="Background graphic element">
            <a:extLst>
              <a:ext uri="{FF2B5EF4-FFF2-40B4-BE49-F238E27FC236}">
                <a16:creationId xmlns:a16="http://schemas.microsoft.com/office/drawing/2014/main" id="{3A647235-3DE8-439F-ACB6-2A3A6562606E}"/>
              </a:ext>
            </a:extLst>
          </p:cNvPr>
          <p:cNvGrpSpPr/>
          <p:nvPr/>
        </p:nvGrpSpPr>
        <p:grpSpPr>
          <a:xfrm rot="10800000">
            <a:off x="-2213178" y="5008257"/>
            <a:ext cx="22213039" cy="6767488"/>
            <a:chOff x="-899191" y="5264926"/>
            <a:chExt cx="20541762" cy="6258312"/>
          </a:xfrm>
        </p:grpSpPr>
        <p:pic>
          <p:nvPicPr>
            <p:cNvPr id="16" name="Picture 15" descr="Background pattern&#10;&#10;Description automatically generated">
              <a:extLst>
                <a:ext uri="{FF2B5EF4-FFF2-40B4-BE49-F238E27FC236}">
                  <a16:creationId xmlns:a16="http://schemas.microsoft.com/office/drawing/2014/main" id="{3850FC88-AB02-42A5-995E-053DE87C9B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7" name="Picture 16" descr="Background pattern&#10;&#10;Description automatically generated">
              <a:extLst>
                <a:ext uri="{FF2B5EF4-FFF2-40B4-BE49-F238E27FC236}">
                  <a16:creationId xmlns:a16="http://schemas.microsoft.com/office/drawing/2014/main" id="{F7FAFF80-7DE9-470B-A2C2-964B9FC281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8" name="Picture 17" descr="Background pattern&#10;&#10;Description automatically generated">
              <a:extLst>
                <a:ext uri="{FF2B5EF4-FFF2-40B4-BE49-F238E27FC236}">
                  <a16:creationId xmlns:a16="http://schemas.microsoft.com/office/drawing/2014/main" id="{7BC45CC5-8516-4536-9F9D-B83ACF0F19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9" name="Google Shape;1773;p142" title="Space scene showing astraonaut outside space craft">
            <a:extLst>
              <a:ext uri="{FF2B5EF4-FFF2-40B4-BE49-F238E27FC236}">
                <a16:creationId xmlns:a16="http://schemas.microsoft.com/office/drawing/2014/main" id="{B1E568CC-1BFB-C64C-A6FC-EBE2ADB0CA2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07137" y="5596006"/>
            <a:ext cx="6172975" cy="3721405"/>
          </a:xfrm>
          <a:prstGeom prst="rect">
            <a:avLst/>
          </a:prstGeom>
          <a:noFill/>
          <a:ln>
            <a:noFill/>
          </a:ln>
        </p:spPr>
      </p:pic>
      <p:pic>
        <p:nvPicPr>
          <p:cNvPr id="14" name="Google Shape;1772;p142" title="Scene showing astronaunt conductiong a space walk outside a space station">
            <a:extLst>
              <a:ext uri="{FF2B5EF4-FFF2-40B4-BE49-F238E27FC236}">
                <a16:creationId xmlns:a16="http://schemas.microsoft.com/office/drawing/2014/main" id="{E9E8592E-FBB3-3F4E-A51D-7FB083AFFF78}"/>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209686" y="1579091"/>
            <a:ext cx="6113444" cy="3649803"/>
          </a:xfrm>
          <a:prstGeom prst="rect">
            <a:avLst/>
          </a:prstGeom>
          <a:noFill/>
          <a:ln>
            <a:noFill/>
          </a:ln>
        </p:spPr>
      </p:pic>
      <p:pic>
        <p:nvPicPr>
          <p:cNvPr id="20" name="Picture 19" title="Illustration of satilite">
            <a:extLst>
              <a:ext uri="{FF2B5EF4-FFF2-40B4-BE49-F238E27FC236}">
                <a16:creationId xmlns:a16="http://schemas.microsoft.com/office/drawing/2014/main" id="{2E800643-7456-904D-A32F-243A888CCC0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78800" y="4148011"/>
            <a:ext cx="6395959" cy="3235427"/>
          </a:xfrm>
          <a:prstGeom prst="rect">
            <a:avLst/>
          </a:prstGeom>
        </p:spPr>
      </p:pic>
      <p:sp>
        <p:nvSpPr>
          <p:cNvPr id="5" name="TextBox 4">
            <a:extLst>
              <a:ext uri="{FF2B5EF4-FFF2-40B4-BE49-F238E27FC236}">
                <a16:creationId xmlns:a16="http://schemas.microsoft.com/office/drawing/2014/main" id="{FF530451-14DA-4138-A5AC-A7E53FB355DC}"/>
              </a:ext>
            </a:extLst>
          </p:cNvPr>
          <p:cNvSpPr txBox="1"/>
          <p:nvPr/>
        </p:nvSpPr>
        <p:spPr>
          <a:xfrm>
            <a:off x="1206337" y="1831783"/>
            <a:ext cx="7179380" cy="7171194"/>
          </a:xfrm>
          <a:prstGeom prst="rect">
            <a:avLst/>
          </a:prstGeom>
          <a:noFill/>
        </p:spPr>
        <p:txBody>
          <a:bodyPr wrap="square" rtlCol="0">
            <a:spAutoFit/>
          </a:bodyPr>
          <a:lstStyle/>
          <a:p>
            <a:pPr lvl="0"/>
            <a:r>
              <a:rPr lang="en-US" sz="2000" dirty="0">
                <a:latin typeface="Arial" panose="020B0604020202020204" pitchFamily="34" charset="0"/>
                <a:ea typeface="Calibri"/>
                <a:cs typeface="Arial" panose="020B0604020202020204" pitchFamily="34" charset="0"/>
                <a:sym typeface="Calibri"/>
              </a:rPr>
              <a:t>There is still so much we can learn from space. </a:t>
            </a:r>
            <a:br>
              <a:rPr lang="en-US" sz="2000" dirty="0">
                <a:latin typeface="Arial" panose="020B0604020202020204" pitchFamily="34" charset="0"/>
                <a:ea typeface="Calibri"/>
                <a:cs typeface="Arial" panose="020B0604020202020204" pitchFamily="34" charset="0"/>
                <a:sym typeface="Calibri"/>
              </a:rPr>
            </a:br>
            <a:r>
              <a:rPr lang="en-US" sz="2000" dirty="0">
                <a:latin typeface="Arial" panose="020B0604020202020204" pitchFamily="34" charset="0"/>
                <a:ea typeface="Calibri"/>
                <a:cs typeface="Arial" panose="020B0604020202020204" pitchFamily="34" charset="0"/>
                <a:sym typeface="Calibri"/>
              </a:rPr>
              <a:t>Lots of governments and businesses are working</a:t>
            </a:r>
            <a:br>
              <a:rPr lang="en-US" sz="2000" dirty="0">
                <a:latin typeface="Arial" panose="020B0604020202020204" pitchFamily="34" charset="0"/>
                <a:ea typeface="Calibri"/>
                <a:cs typeface="Arial" panose="020B0604020202020204" pitchFamily="34" charset="0"/>
                <a:sym typeface="Calibri"/>
              </a:rPr>
            </a:br>
            <a:r>
              <a:rPr lang="en-US" sz="2000" dirty="0">
                <a:latin typeface="Arial" panose="020B0604020202020204" pitchFamily="34" charset="0"/>
                <a:ea typeface="Calibri"/>
                <a:cs typeface="Arial" panose="020B0604020202020204" pitchFamily="34" charset="0"/>
                <a:sym typeface="Calibri"/>
              </a:rPr>
              <a:t>hard to send astronauts and spacecraft to places </a:t>
            </a:r>
            <a:br>
              <a:rPr lang="en-US" sz="2000" dirty="0">
                <a:latin typeface="Arial" panose="020B0604020202020204" pitchFamily="34" charset="0"/>
                <a:ea typeface="Calibri"/>
                <a:cs typeface="Arial" panose="020B0604020202020204" pitchFamily="34" charset="0"/>
                <a:sym typeface="Calibri"/>
              </a:rPr>
            </a:br>
            <a:r>
              <a:rPr lang="en-US" sz="2000" dirty="0">
                <a:latin typeface="Arial" panose="020B0604020202020204" pitchFamily="34" charset="0"/>
                <a:ea typeface="Calibri"/>
                <a:cs typeface="Arial" panose="020B0604020202020204" pitchFamily="34" charset="0"/>
                <a:sym typeface="Calibri"/>
              </a:rPr>
              <a:t>we have never been.</a:t>
            </a:r>
          </a:p>
          <a:p>
            <a:pPr lvl="0"/>
            <a:endParaRPr lang="en-US" sz="2000" dirty="0">
              <a:latin typeface="Arial" panose="020B0604020202020204" pitchFamily="34" charset="0"/>
              <a:ea typeface="Calibri"/>
              <a:cs typeface="Arial" panose="020B0604020202020204" pitchFamily="34" charset="0"/>
              <a:sym typeface="Calibri"/>
            </a:endParaRPr>
          </a:p>
          <a:p>
            <a:pPr lvl="0"/>
            <a:r>
              <a:rPr lang="en-US" sz="2000" dirty="0">
                <a:latin typeface="Arial" panose="020B0604020202020204" pitchFamily="34" charset="0"/>
                <a:ea typeface="Calibri"/>
                <a:cs typeface="Arial" panose="020B0604020202020204" pitchFamily="34" charset="0"/>
                <a:sym typeface="Calibri"/>
              </a:rPr>
              <a:t>Scientists still have lots of unanswered questions, such as:</a:t>
            </a:r>
          </a:p>
          <a:p>
            <a:pPr lvl="0"/>
            <a:endParaRPr lang="en-US" sz="2000" dirty="0">
              <a:latin typeface="PraterSansPro" panose="020B0504020101020102" pitchFamily="34" charset="77"/>
              <a:ea typeface="Calibri"/>
              <a:cs typeface="PraterSansPro" panose="020B0504020101020102" pitchFamily="34" charset="77"/>
              <a:sym typeface="Calibri"/>
            </a:endParaRPr>
          </a:p>
          <a:p>
            <a:pPr lvl="0"/>
            <a:r>
              <a:rPr lang="en-US" sz="2400" b="1" dirty="0">
                <a:solidFill>
                  <a:srgbClr val="00A9C1"/>
                </a:solidFill>
                <a:latin typeface="Arial" panose="020B0604020202020204" pitchFamily="34" charset="0"/>
                <a:ea typeface="Calibri"/>
                <a:cs typeface="Arial" panose="020B0604020202020204" pitchFamily="34" charset="0"/>
                <a:sym typeface="Calibri"/>
              </a:rPr>
              <a:t>Will astronauts be able to travel to Mars? </a:t>
            </a:r>
            <a:br>
              <a:rPr lang="en-US" sz="2400" b="1" dirty="0">
                <a:solidFill>
                  <a:srgbClr val="00A9C1"/>
                </a:solidFill>
                <a:latin typeface="Arial" panose="020B0604020202020204" pitchFamily="34" charset="0"/>
                <a:ea typeface="Calibri"/>
                <a:cs typeface="Arial" panose="020B0604020202020204" pitchFamily="34" charset="0"/>
                <a:sym typeface="Calibri"/>
              </a:rPr>
            </a:br>
            <a:r>
              <a:rPr lang="en-US" sz="2400" b="1" dirty="0">
                <a:solidFill>
                  <a:srgbClr val="00A9C1"/>
                </a:solidFill>
                <a:latin typeface="Arial" panose="020B0604020202020204" pitchFamily="34" charset="0"/>
                <a:ea typeface="Calibri"/>
                <a:cs typeface="Arial" panose="020B0604020202020204" pitchFamily="34" charset="0"/>
                <a:sym typeface="Calibri"/>
              </a:rPr>
              <a:t>And even live there?</a:t>
            </a:r>
          </a:p>
          <a:p>
            <a:pPr lvl="0"/>
            <a:endParaRPr lang="en-US" sz="2400" b="1" dirty="0">
              <a:solidFill>
                <a:srgbClr val="00A9C1"/>
              </a:solidFill>
              <a:latin typeface="Arial" panose="020B0604020202020204" pitchFamily="34" charset="0"/>
              <a:ea typeface="Calibri"/>
              <a:cs typeface="Arial" panose="020B0604020202020204" pitchFamily="34" charset="0"/>
              <a:sym typeface="Calibri"/>
            </a:endParaRPr>
          </a:p>
          <a:p>
            <a:pPr lvl="0"/>
            <a:r>
              <a:rPr lang="en-US" sz="2400" b="1" dirty="0">
                <a:solidFill>
                  <a:srgbClr val="00A9C1"/>
                </a:solidFill>
                <a:latin typeface="Arial" panose="020B0604020202020204" pitchFamily="34" charset="0"/>
                <a:ea typeface="Calibri"/>
                <a:cs typeface="Arial" panose="020B0604020202020204" pitchFamily="34" charset="0"/>
                <a:sym typeface="Calibri"/>
              </a:rPr>
              <a:t>Will discoveries in space help solve problems on Earth, like climate change?</a:t>
            </a:r>
          </a:p>
          <a:p>
            <a:pPr lvl="0"/>
            <a:endParaRPr lang="en-US" sz="2400" b="1" dirty="0">
              <a:solidFill>
                <a:srgbClr val="00A9C1"/>
              </a:solidFill>
              <a:latin typeface="Arial" panose="020B0604020202020204" pitchFamily="34" charset="0"/>
              <a:ea typeface="Calibri"/>
              <a:cs typeface="Arial" panose="020B0604020202020204" pitchFamily="34" charset="0"/>
              <a:sym typeface="Calibri"/>
            </a:endParaRPr>
          </a:p>
          <a:p>
            <a:pPr lvl="0"/>
            <a:r>
              <a:rPr lang="en-US" sz="2400" b="1" dirty="0">
                <a:solidFill>
                  <a:srgbClr val="00A9C1"/>
                </a:solidFill>
                <a:latin typeface="Arial" panose="020B0604020202020204" pitchFamily="34" charset="0"/>
                <a:ea typeface="Calibri"/>
                <a:cs typeface="Arial" panose="020B0604020202020204" pitchFamily="34" charset="0"/>
                <a:sym typeface="Calibri"/>
              </a:rPr>
              <a:t>Will people like us be able to travel to space just for a holiday?</a:t>
            </a:r>
          </a:p>
          <a:p>
            <a:pPr lvl="0"/>
            <a:endParaRPr lang="en-US" sz="2400" b="1" dirty="0">
              <a:solidFill>
                <a:srgbClr val="00A9C1"/>
              </a:solidFill>
              <a:latin typeface="Arial" panose="020B0604020202020204" pitchFamily="34" charset="0"/>
              <a:ea typeface="Calibri"/>
              <a:cs typeface="Arial" panose="020B0604020202020204" pitchFamily="34" charset="0"/>
              <a:sym typeface="Calibri"/>
            </a:endParaRPr>
          </a:p>
          <a:p>
            <a:pPr lvl="0"/>
            <a:r>
              <a:rPr lang="en-US" sz="2400" b="1" dirty="0">
                <a:solidFill>
                  <a:srgbClr val="00A9C1"/>
                </a:solidFill>
                <a:latin typeface="Arial" panose="020B0604020202020204" pitchFamily="34" charset="0"/>
                <a:ea typeface="Calibri"/>
                <a:cs typeface="Arial" panose="020B0604020202020204" pitchFamily="34" charset="0"/>
                <a:sym typeface="Calibri"/>
              </a:rPr>
              <a:t>What do you think?</a:t>
            </a:r>
          </a:p>
          <a:p>
            <a:pPr lvl="0"/>
            <a:endParaRPr lang="en-US" sz="2000" dirty="0">
              <a:latin typeface="Arial" panose="020B0604020202020204" pitchFamily="34" charset="0"/>
              <a:ea typeface="Calibri"/>
              <a:cs typeface="Arial" panose="020B0604020202020204" pitchFamily="34" charset="0"/>
              <a:sym typeface="Calibri"/>
            </a:endParaRPr>
          </a:p>
          <a:p>
            <a:pPr lvl="0"/>
            <a:r>
              <a:rPr lang="en-US" sz="2000" dirty="0">
                <a:latin typeface="Arial" panose="020B0604020202020204" pitchFamily="34" charset="0"/>
                <a:ea typeface="Calibri"/>
                <a:cs typeface="Arial" panose="020B0604020202020204" pitchFamily="34" charset="0"/>
                <a:sym typeface="Calibri"/>
              </a:rPr>
              <a:t>We need lots of hard-working, talented, passionate </a:t>
            </a:r>
            <a:br>
              <a:rPr lang="en-US" sz="2000" dirty="0">
                <a:latin typeface="Arial" panose="020B0604020202020204" pitchFamily="34" charset="0"/>
                <a:ea typeface="Calibri"/>
                <a:cs typeface="Arial" panose="020B0604020202020204" pitchFamily="34" charset="0"/>
                <a:sym typeface="Calibri"/>
              </a:rPr>
            </a:br>
            <a:r>
              <a:rPr lang="en-US" sz="2000" dirty="0">
                <a:latin typeface="Arial" panose="020B0604020202020204" pitchFamily="34" charset="0"/>
                <a:ea typeface="Calibri"/>
                <a:cs typeface="Arial" panose="020B0604020202020204" pitchFamily="34" charset="0"/>
                <a:sym typeface="Calibri"/>
              </a:rPr>
              <a:t>young people like you to help solve some of the</a:t>
            </a:r>
            <a:br>
              <a:rPr lang="en-US" sz="2000" dirty="0">
                <a:latin typeface="Arial" panose="020B0604020202020204" pitchFamily="34" charset="0"/>
                <a:ea typeface="Calibri"/>
                <a:cs typeface="Arial" panose="020B0604020202020204" pitchFamily="34" charset="0"/>
                <a:sym typeface="Calibri"/>
              </a:rPr>
            </a:br>
            <a:r>
              <a:rPr lang="en-US" sz="2000" dirty="0">
                <a:latin typeface="Arial" panose="020B0604020202020204" pitchFamily="34" charset="0"/>
                <a:ea typeface="Calibri"/>
                <a:cs typeface="Arial" panose="020B0604020202020204" pitchFamily="34" charset="0"/>
                <a:sym typeface="Calibri"/>
              </a:rPr>
              <a:t>big questions about space</a:t>
            </a:r>
          </a:p>
        </p:txBody>
      </p:sp>
      <p:pic>
        <p:nvPicPr>
          <p:cNvPr id="4" name="Picture 3" title="Text: Space Exploration: New Frontiers">
            <a:extLst>
              <a:ext uri="{FF2B5EF4-FFF2-40B4-BE49-F238E27FC236}">
                <a16:creationId xmlns:a16="http://schemas.microsoft.com/office/drawing/2014/main" id="{0AB17FA9-3E0E-9544-B2A6-F8C1FC50A0B3}"/>
              </a:ext>
            </a:extLst>
          </p:cNvPr>
          <p:cNvPicPr>
            <a:picLocks noChangeAspect="1"/>
          </p:cNvPicPr>
          <p:nvPr/>
        </p:nvPicPr>
        <p:blipFill>
          <a:blip r:embed="rId7"/>
          <a:stretch>
            <a:fillRect/>
          </a:stretch>
        </p:blipFill>
        <p:spPr>
          <a:xfrm>
            <a:off x="1225013" y="828128"/>
            <a:ext cx="6743700" cy="558800"/>
          </a:xfrm>
          <a:prstGeom prst="rect">
            <a:avLst/>
          </a:prstGeom>
        </p:spPr>
      </p:pic>
      <p:sp>
        <p:nvSpPr>
          <p:cNvPr id="3" name="Content Placeholder 2" hidden="1">
            <a:extLst>
              <a:ext uri="{FF2B5EF4-FFF2-40B4-BE49-F238E27FC236}">
                <a16:creationId xmlns:a16="http://schemas.microsoft.com/office/drawing/2014/main" id="{84937227-7379-489B-8FE8-9E1FDDB729B9}"/>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7A5025B2-9EB6-40E4-8B52-CF5BB59CC108}"/>
              </a:ext>
            </a:extLst>
          </p:cNvPr>
          <p:cNvSpPr>
            <a:spLocks noGrp="1"/>
          </p:cNvSpPr>
          <p:nvPr>
            <p:ph type="title"/>
          </p:nvPr>
        </p:nvSpPr>
        <p:spPr/>
        <p:txBody>
          <a:bodyPr/>
          <a:lstStyle/>
          <a:p>
            <a:r>
              <a:rPr lang="en-AU" dirty="0"/>
              <a:t>Space Exploration: New Frontiers</a:t>
            </a:r>
          </a:p>
        </p:txBody>
      </p:sp>
    </p:spTree>
    <p:extLst>
      <p:ext uri="{BB962C8B-B14F-4D97-AF65-F5344CB8AC3E}">
        <p14:creationId xmlns:p14="http://schemas.microsoft.com/office/powerpoint/2010/main" val="84506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Left)">
                                      <p:cBhvr>
                                        <p:cTn id="11" dur="500"/>
                                        <p:tgtEl>
                                          <p:spTgt spid="19"/>
                                        </p:tgtEl>
                                      </p:cBhvr>
                                    </p:animEffect>
                                  </p:childTnLst>
                                </p:cTn>
                              </p:par>
                              <p:par>
                                <p:cTn id="12" presetID="12" presetClass="entr" presetSubtype="8"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p:tgtEl>
                                          <p:spTgt spid="20"/>
                                        </p:tgtEl>
                                        <p:attrNameLst>
                                          <p:attrName>ppt_x</p:attrName>
                                        </p:attrNameLst>
                                      </p:cBhvr>
                                      <p:tavLst>
                                        <p:tav tm="0">
                                          <p:val>
                                            <p:strVal val="#ppt_x-#ppt_w*1.125000"/>
                                          </p:val>
                                        </p:tav>
                                        <p:tav tm="100000">
                                          <p:val>
                                            <p:strVal val="#ppt_x"/>
                                          </p:val>
                                        </p:tav>
                                      </p:tavLst>
                                    </p:anim>
                                    <p:animEffect transition="in" filter="wipe(right)">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title="text container">
            <a:extLst>
              <a:ext uri="{FF2B5EF4-FFF2-40B4-BE49-F238E27FC236}">
                <a16:creationId xmlns:a16="http://schemas.microsoft.com/office/drawing/2014/main" id="{3AC36F8E-8264-4009-B6F2-A59276E9D11A}"/>
              </a:ext>
            </a:extLst>
          </p:cNvPr>
          <p:cNvSpPr/>
          <p:nvPr/>
        </p:nvSpPr>
        <p:spPr>
          <a:xfrm>
            <a:off x="977598" y="1679511"/>
            <a:ext cx="16354438" cy="7072603"/>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title="Background graphic element">
            <a:extLst>
              <a:ext uri="{FF2B5EF4-FFF2-40B4-BE49-F238E27FC236}">
                <a16:creationId xmlns:a16="http://schemas.microsoft.com/office/drawing/2014/main" id="{B410523B-3BFB-4A44-91CE-4D00B1CF914A}"/>
              </a:ext>
            </a:extLst>
          </p:cNvPr>
          <p:cNvGrpSpPr/>
          <p:nvPr/>
        </p:nvGrpSpPr>
        <p:grpSpPr>
          <a:xfrm rot="10800000">
            <a:off x="-2196254" y="4884944"/>
            <a:ext cx="22213039" cy="6767488"/>
            <a:chOff x="-899191" y="5264926"/>
            <a:chExt cx="20541762" cy="6258312"/>
          </a:xfrm>
        </p:grpSpPr>
        <p:pic>
          <p:nvPicPr>
            <p:cNvPr id="14" name="Picture 13" descr="Background pattern&#10;&#10;Description automatically generated">
              <a:extLst>
                <a:ext uri="{FF2B5EF4-FFF2-40B4-BE49-F238E27FC236}">
                  <a16:creationId xmlns:a16="http://schemas.microsoft.com/office/drawing/2014/main" id="{E93776E9-DD82-4E27-BE5C-101A6A833D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5" name="Picture 14" descr="Background pattern&#10;&#10;Description automatically generated">
              <a:extLst>
                <a:ext uri="{FF2B5EF4-FFF2-40B4-BE49-F238E27FC236}">
                  <a16:creationId xmlns:a16="http://schemas.microsoft.com/office/drawing/2014/main" id="{7F0B2168-8AD9-4868-ACAD-80D30EFF71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6" name="Picture 15" descr="Background pattern&#10;&#10;Description automatically generated">
              <a:extLst>
                <a:ext uri="{FF2B5EF4-FFF2-40B4-BE49-F238E27FC236}">
                  <a16:creationId xmlns:a16="http://schemas.microsoft.com/office/drawing/2014/main" id="{833C632E-6310-452A-891F-92EC785BA2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7" name="Picture 16" title="Illustration of boy sitting at a computer screen showing a double-helix">
            <a:extLst>
              <a:ext uri="{FF2B5EF4-FFF2-40B4-BE49-F238E27FC236}">
                <a16:creationId xmlns:a16="http://schemas.microsoft.com/office/drawing/2014/main" id="{973321A5-2224-5340-AA05-7D23B6B60B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5137" y="5004837"/>
            <a:ext cx="14281151" cy="5954059"/>
          </a:xfrm>
          <a:prstGeom prst="rect">
            <a:avLst/>
          </a:prstGeom>
        </p:spPr>
      </p:pic>
      <p:pic>
        <p:nvPicPr>
          <p:cNvPr id="27" name="Google Shape;1782;p143" title="Image of woman looking through a magnifer">
            <a:extLst>
              <a:ext uri="{FF2B5EF4-FFF2-40B4-BE49-F238E27FC236}">
                <a16:creationId xmlns:a16="http://schemas.microsoft.com/office/drawing/2014/main" id="{087F35CE-5714-014F-90FF-EE83F00F4084}"/>
              </a:ext>
            </a:extLst>
          </p:cNvPr>
          <p:cNvPicPr preferRelativeResize="0"/>
          <p:nvPr/>
        </p:nvPicPr>
        <p:blipFill>
          <a:blip r:embed="rId5" cstate="email">
            <a:extLst>
              <a:ext uri="{28A0092B-C50C-407E-A947-70E740481C1C}">
                <a14:useLocalDpi xmlns:a14="http://schemas.microsoft.com/office/drawing/2010/main"/>
              </a:ext>
            </a:extLst>
          </a:blip>
          <a:srcRect/>
          <a:stretch/>
        </p:blipFill>
        <p:spPr>
          <a:xfrm>
            <a:off x="13581321" y="3737135"/>
            <a:ext cx="2636875" cy="2924647"/>
          </a:xfrm>
          <a:prstGeom prst="rect">
            <a:avLst/>
          </a:prstGeom>
          <a:noFill/>
          <a:ln>
            <a:noFill/>
          </a:ln>
        </p:spPr>
      </p:pic>
      <p:pic>
        <p:nvPicPr>
          <p:cNvPr id="26" name="Google Shape;1782;p143" title="Image of man writing maths on a glass window">
            <a:extLst>
              <a:ext uri="{FF2B5EF4-FFF2-40B4-BE49-F238E27FC236}">
                <a16:creationId xmlns:a16="http://schemas.microsoft.com/office/drawing/2014/main" id="{72D464D9-758F-0C45-8FFD-DDA95A0C5138}"/>
              </a:ext>
            </a:extLst>
          </p:cNvPr>
          <p:cNvPicPr preferRelativeResize="0"/>
          <p:nvPr/>
        </p:nvPicPr>
        <p:blipFill>
          <a:blip r:embed="rId6" cstate="email">
            <a:extLst>
              <a:ext uri="{28A0092B-C50C-407E-A947-70E740481C1C}">
                <a14:useLocalDpi xmlns:a14="http://schemas.microsoft.com/office/drawing/2010/main"/>
              </a:ext>
            </a:extLst>
          </a:blip>
          <a:srcRect/>
          <a:stretch/>
        </p:blipFill>
        <p:spPr>
          <a:xfrm>
            <a:off x="2000207" y="3735860"/>
            <a:ext cx="2719363" cy="2927196"/>
          </a:xfrm>
          <a:prstGeom prst="rect">
            <a:avLst/>
          </a:prstGeom>
          <a:noFill/>
          <a:ln>
            <a:noFill/>
          </a:ln>
        </p:spPr>
      </p:pic>
      <p:sp>
        <p:nvSpPr>
          <p:cNvPr id="29" name="TextBox 28">
            <a:extLst>
              <a:ext uri="{FF2B5EF4-FFF2-40B4-BE49-F238E27FC236}">
                <a16:creationId xmlns:a16="http://schemas.microsoft.com/office/drawing/2014/main" id="{DC82B8F7-8394-5644-A548-A4F9A21BEABC}"/>
              </a:ext>
            </a:extLst>
          </p:cNvPr>
          <p:cNvSpPr txBox="1"/>
          <p:nvPr/>
        </p:nvSpPr>
        <p:spPr>
          <a:xfrm>
            <a:off x="5057354" y="2252159"/>
            <a:ext cx="8002810" cy="2185214"/>
          </a:xfrm>
          <a:prstGeom prst="rect">
            <a:avLst/>
          </a:prstGeom>
          <a:noFill/>
        </p:spPr>
        <p:txBody>
          <a:bodyPr wrap="square" rtlCol="0">
            <a:spAutoFit/>
          </a:bodyPr>
          <a:lstStyle/>
          <a:p>
            <a:pPr algn="ctr"/>
            <a:r>
              <a:rPr lang="en-US" sz="3200" b="1" dirty="0">
                <a:solidFill>
                  <a:srgbClr val="00A9C1"/>
                </a:solidFill>
                <a:latin typeface="Arial" panose="020B0604020202020204" pitchFamily="34" charset="0"/>
                <a:ea typeface="Calibri"/>
                <a:cs typeface="Arial" panose="020B0604020202020204" pitchFamily="34" charset="0"/>
                <a:sym typeface="Calibri"/>
              </a:rPr>
              <a:t>What types of workers</a:t>
            </a:r>
            <a:br>
              <a:rPr lang="en-US" sz="3200" b="1" dirty="0">
                <a:solidFill>
                  <a:srgbClr val="00A9C1"/>
                </a:solidFill>
                <a:latin typeface="Arial" panose="020B0604020202020204" pitchFamily="34" charset="0"/>
                <a:ea typeface="Calibri"/>
                <a:cs typeface="Arial" panose="020B0604020202020204" pitchFamily="34" charset="0"/>
                <a:sym typeface="Calibri"/>
              </a:rPr>
            </a:br>
            <a:r>
              <a:rPr lang="en-US" sz="3200" b="1" dirty="0">
                <a:solidFill>
                  <a:srgbClr val="00A9C1"/>
                </a:solidFill>
                <a:latin typeface="Arial" panose="020B0604020202020204" pitchFamily="34" charset="0"/>
                <a:ea typeface="Calibri"/>
                <a:cs typeface="Arial" panose="020B0604020202020204" pitchFamily="34" charset="0"/>
                <a:sym typeface="Calibri"/>
              </a:rPr>
              <a:t>are needed in space programs</a:t>
            </a:r>
            <a:br>
              <a:rPr lang="en-US" sz="3200" b="1" dirty="0">
                <a:solidFill>
                  <a:srgbClr val="00A9C1"/>
                </a:solidFill>
                <a:latin typeface="Arial" panose="020B0604020202020204" pitchFamily="34" charset="0"/>
                <a:ea typeface="Calibri"/>
                <a:cs typeface="Arial" panose="020B0604020202020204" pitchFamily="34" charset="0"/>
                <a:sym typeface="Calibri"/>
              </a:rPr>
            </a:br>
            <a:r>
              <a:rPr lang="en-US" sz="3200" b="1" dirty="0">
                <a:solidFill>
                  <a:srgbClr val="00A9C1"/>
                </a:solidFill>
                <a:latin typeface="Arial" panose="020B0604020202020204" pitchFamily="34" charset="0"/>
                <a:ea typeface="Calibri"/>
                <a:cs typeface="Arial" panose="020B0604020202020204" pitchFamily="34" charset="0"/>
                <a:sym typeface="Calibri"/>
              </a:rPr>
              <a:t>around the world?</a:t>
            </a:r>
          </a:p>
          <a:p>
            <a:pPr algn="ctr"/>
            <a:endParaRPr lang="en-US" sz="4000" b="0" i="0" u="none" strike="noStrike" dirty="0">
              <a:solidFill>
                <a:srgbClr val="00A9C1"/>
              </a:solidFill>
              <a:latin typeface="PraterSansPro" panose="020B0504020101020102" pitchFamily="34" charset="0"/>
              <a:cs typeface="PraterSansPro" panose="020B0504020101020102" pitchFamily="34" charset="0"/>
            </a:endParaRPr>
          </a:p>
        </p:txBody>
      </p:sp>
      <p:pic>
        <p:nvPicPr>
          <p:cNvPr id="12" name="Picture 11" title="Text: Quick Quiz!">
            <a:extLst>
              <a:ext uri="{FF2B5EF4-FFF2-40B4-BE49-F238E27FC236}">
                <a16:creationId xmlns:a16="http://schemas.microsoft.com/office/drawing/2014/main" id="{B2BBCEFA-31C0-C347-AFC8-2EAF5726ABBA}"/>
              </a:ext>
            </a:extLst>
          </p:cNvPr>
          <p:cNvPicPr>
            <a:picLocks noChangeAspect="1"/>
          </p:cNvPicPr>
          <p:nvPr/>
        </p:nvPicPr>
        <p:blipFill>
          <a:blip r:embed="rId7"/>
          <a:stretch>
            <a:fillRect/>
          </a:stretch>
        </p:blipFill>
        <p:spPr>
          <a:xfrm>
            <a:off x="1214442" y="830094"/>
            <a:ext cx="2260600" cy="533400"/>
          </a:xfrm>
          <a:prstGeom prst="rect">
            <a:avLst/>
          </a:prstGeom>
        </p:spPr>
      </p:pic>
      <p:sp>
        <p:nvSpPr>
          <p:cNvPr id="4" name="Content Placeholder 3" hidden="1">
            <a:extLst>
              <a:ext uri="{FF2B5EF4-FFF2-40B4-BE49-F238E27FC236}">
                <a16:creationId xmlns:a16="http://schemas.microsoft.com/office/drawing/2014/main" id="{DEC8A5B6-AB90-4EAD-B0B3-6B98F0A95E13}"/>
              </a:ext>
            </a:extLst>
          </p:cNvPr>
          <p:cNvSpPr>
            <a:spLocks noGrp="1"/>
          </p:cNvSpPr>
          <p:nvPr>
            <p:ph idx="1"/>
          </p:nvPr>
        </p:nvSpPr>
        <p:spPr/>
        <p:txBody>
          <a:bodyPr/>
          <a:lstStyle/>
          <a:p>
            <a:endParaRPr lang="en-AU"/>
          </a:p>
        </p:txBody>
      </p:sp>
      <p:sp>
        <p:nvSpPr>
          <p:cNvPr id="3" name="Title 2" hidden="1">
            <a:extLst>
              <a:ext uri="{FF2B5EF4-FFF2-40B4-BE49-F238E27FC236}">
                <a16:creationId xmlns:a16="http://schemas.microsoft.com/office/drawing/2014/main" id="{27E999F7-A43C-46C5-AC17-7EDAA637A9B4}"/>
              </a:ext>
            </a:extLst>
          </p:cNvPr>
          <p:cNvSpPr>
            <a:spLocks noGrp="1"/>
          </p:cNvSpPr>
          <p:nvPr>
            <p:ph type="title"/>
          </p:nvPr>
        </p:nvSpPr>
        <p:spPr/>
        <p:txBody>
          <a:bodyPr/>
          <a:lstStyle/>
          <a:p>
            <a:r>
              <a:rPr lang="en-AU" dirty="0"/>
              <a:t>Quick Quiz! 3</a:t>
            </a:r>
          </a:p>
        </p:txBody>
      </p:sp>
    </p:spTree>
    <p:extLst>
      <p:ext uri="{BB962C8B-B14F-4D97-AF65-F5344CB8AC3E}">
        <p14:creationId xmlns:p14="http://schemas.microsoft.com/office/powerpoint/2010/main" val="6222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18" presetClass="entr" presetSubtype="12"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strips(downLeft)">
                                      <p:cBhvr>
                                        <p:cTn id="11" dur="500"/>
                                        <p:tgtEl>
                                          <p:spTgt spid="27"/>
                                        </p:tgtEl>
                                      </p:cBhvr>
                                    </p:animEffect>
                                  </p:childTnLst>
                                </p:cTn>
                              </p:par>
                              <p:par>
                                <p:cTn id="12" presetID="18" presetClass="entr" presetSubtype="12"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strips(downLeft)">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title="text container">
            <a:extLst>
              <a:ext uri="{FF2B5EF4-FFF2-40B4-BE49-F238E27FC236}">
                <a16:creationId xmlns:a16="http://schemas.microsoft.com/office/drawing/2014/main" id="{3AC36F8E-8264-4009-B6F2-A59276E9D11A}"/>
              </a:ext>
            </a:extLst>
          </p:cNvPr>
          <p:cNvSpPr/>
          <p:nvPr/>
        </p:nvSpPr>
        <p:spPr>
          <a:xfrm>
            <a:off x="977598" y="1679511"/>
            <a:ext cx="16354438" cy="7072603"/>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title="Background graphic element">
            <a:extLst>
              <a:ext uri="{FF2B5EF4-FFF2-40B4-BE49-F238E27FC236}">
                <a16:creationId xmlns:a16="http://schemas.microsoft.com/office/drawing/2014/main" id="{B410523B-3BFB-4A44-91CE-4D00B1CF914A}"/>
              </a:ext>
            </a:extLst>
          </p:cNvPr>
          <p:cNvGrpSpPr/>
          <p:nvPr/>
        </p:nvGrpSpPr>
        <p:grpSpPr>
          <a:xfrm rot="10800000">
            <a:off x="-2196254" y="4884944"/>
            <a:ext cx="22213039" cy="6767488"/>
            <a:chOff x="-899191" y="5264926"/>
            <a:chExt cx="20541762" cy="6258312"/>
          </a:xfrm>
        </p:grpSpPr>
        <p:pic>
          <p:nvPicPr>
            <p:cNvPr id="14" name="Picture 13" descr="Background pattern&#10;&#10;Description automatically generated">
              <a:extLst>
                <a:ext uri="{FF2B5EF4-FFF2-40B4-BE49-F238E27FC236}">
                  <a16:creationId xmlns:a16="http://schemas.microsoft.com/office/drawing/2014/main" id="{E93776E9-DD82-4E27-BE5C-101A6A833D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5" name="Picture 14" descr="Background pattern&#10;&#10;Description automatically generated">
              <a:extLst>
                <a:ext uri="{FF2B5EF4-FFF2-40B4-BE49-F238E27FC236}">
                  <a16:creationId xmlns:a16="http://schemas.microsoft.com/office/drawing/2014/main" id="{7F0B2168-8AD9-4868-ACAD-80D30EFF71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6" name="Picture 15" descr="Background pattern&#10;&#10;Description automatically generated">
              <a:extLst>
                <a:ext uri="{FF2B5EF4-FFF2-40B4-BE49-F238E27FC236}">
                  <a16:creationId xmlns:a16="http://schemas.microsoft.com/office/drawing/2014/main" id="{833C632E-6310-452A-891F-92EC785BA2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7" name="Picture 16" descr="A picture containing icon&#10;&#10;Description automatically generated">
            <a:extLst>
              <a:ext uri="{FF2B5EF4-FFF2-40B4-BE49-F238E27FC236}">
                <a16:creationId xmlns:a16="http://schemas.microsoft.com/office/drawing/2014/main" id="{EAA49B08-9C16-2744-9D67-4817565EB8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984" y="2428875"/>
            <a:ext cx="4409102" cy="8054700"/>
          </a:xfrm>
          <a:prstGeom prst="rect">
            <a:avLst/>
          </a:prstGeom>
        </p:spPr>
      </p:pic>
      <p:pic>
        <p:nvPicPr>
          <p:cNvPr id="24" name="Picture 23" title="Illustration of drone">
            <a:extLst>
              <a:ext uri="{FF2B5EF4-FFF2-40B4-BE49-F238E27FC236}">
                <a16:creationId xmlns:a16="http://schemas.microsoft.com/office/drawing/2014/main" id="{CB95FDAD-7D0B-094E-AB66-770F3AFD1E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29491" y="488359"/>
            <a:ext cx="4458509" cy="4242775"/>
          </a:xfrm>
          <a:prstGeom prst="rect">
            <a:avLst/>
          </a:prstGeom>
        </p:spPr>
      </p:pic>
      <p:sp>
        <p:nvSpPr>
          <p:cNvPr id="22" name="TextBox 21">
            <a:extLst>
              <a:ext uri="{FF2B5EF4-FFF2-40B4-BE49-F238E27FC236}">
                <a16:creationId xmlns:a16="http://schemas.microsoft.com/office/drawing/2014/main" id="{DF927421-114A-6B4E-A642-F52D8413D203}"/>
              </a:ext>
            </a:extLst>
          </p:cNvPr>
          <p:cNvSpPr txBox="1"/>
          <p:nvPr/>
        </p:nvSpPr>
        <p:spPr>
          <a:xfrm>
            <a:off x="0" y="9041566"/>
            <a:ext cx="18288000" cy="709425"/>
          </a:xfrm>
          <a:prstGeom prst="rect">
            <a:avLst/>
          </a:prstGeom>
          <a:noFill/>
        </p:spPr>
        <p:txBody>
          <a:bodyPr wrap="square" rtlCol="0">
            <a:spAutoFit/>
          </a:bodyPr>
          <a:lstStyle/>
          <a:p>
            <a:pPr algn="ctr">
              <a:lnSpc>
                <a:spcPct val="107142"/>
              </a:lnSpc>
            </a:pPr>
            <a:r>
              <a:rPr lang="en-AU" sz="4000" b="1" dirty="0">
                <a:latin typeface="Arial" panose="020B0604020202020204" pitchFamily="34" charset="0"/>
                <a:cs typeface="Arial" panose="020B0604020202020204" pitchFamily="34" charset="0"/>
                <a:sym typeface="Calibri"/>
              </a:rPr>
              <a:t>Are you ready? 10, 9, 8, 7, 6, 5, 4, 3, 2, 1, 0…LIFT OFF!</a:t>
            </a:r>
          </a:p>
        </p:txBody>
      </p:sp>
      <p:sp>
        <p:nvSpPr>
          <p:cNvPr id="20" name="TextBox 19">
            <a:extLst>
              <a:ext uri="{FF2B5EF4-FFF2-40B4-BE49-F238E27FC236}">
                <a16:creationId xmlns:a16="http://schemas.microsoft.com/office/drawing/2014/main" id="{1D3C7191-8849-024A-A42F-805D26D66BE0}"/>
              </a:ext>
            </a:extLst>
          </p:cNvPr>
          <p:cNvSpPr txBox="1"/>
          <p:nvPr/>
        </p:nvSpPr>
        <p:spPr>
          <a:xfrm>
            <a:off x="9668064" y="4988265"/>
            <a:ext cx="7159979" cy="2693814"/>
          </a:xfrm>
          <a:prstGeom prst="rect">
            <a:avLst/>
          </a:prstGeom>
          <a:noFill/>
        </p:spPr>
        <p:txBody>
          <a:bodyPr wrap="square" rtlCol="0">
            <a:spAutoFit/>
          </a:bodyPr>
          <a:lstStyle/>
          <a:p>
            <a:pPr indent="-342900">
              <a:lnSpc>
                <a:spcPct val="107142"/>
              </a:lnSpc>
              <a:buClr>
                <a:srgbClr val="238095"/>
              </a:buClr>
              <a:buSzPts val="1800"/>
              <a:buFont typeface="Calibri"/>
              <a:buChar char="●"/>
            </a:pPr>
            <a:r>
              <a:rPr lang="en-AU" sz="3200" dirty="0">
                <a:latin typeface="Arial" panose="020B0604020202020204" pitchFamily="34" charset="0"/>
                <a:cs typeface="Arial" panose="020B0604020202020204" pitchFamily="34" charset="0"/>
                <a:sym typeface="Calibri"/>
              </a:rPr>
              <a:t>meteorologist </a:t>
            </a:r>
            <a:br>
              <a:rPr lang="en-AU" sz="3200" dirty="0">
                <a:latin typeface="Arial" panose="020B0604020202020204" pitchFamily="34" charset="0"/>
                <a:cs typeface="Arial" panose="020B0604020202020204" pitchFamily="34" charset="0"/>
                <a:sym typeface="Calibri"/>
              </a:rPr>
            </a:br>
            <a:r>
              <a:rPr lang="en-AU" sz="3200" dirty="0">
                <a:latin typeface="Arial" panose="020B0604020202020204" pitchFamily="34" charset="0"/>
                <a:cs typeface="Arial" panose="020B0604020202020204" pitchFamily="34" charset="0"/>
                <a:sym typeface="Calibri"/>
              </a:rPr>
              <a:t>   (weather experts)</a:t>
            </a:r>
          </a:p>
          <a:p>
            <a:pPr indent="-342900">
              <a:lnSpc>
                <a:spcPct val="107142"/>
              </a:lnSpc>
              <a:buClr>
                <a:srgbClr val="238095"/>
              </a:buClr>
              <a:buSzPts val="1800"/>
              <a:buFont typeface="Calibri"/>
              <a:buChar char="●"/>
            </a:pPr>
            <a:r>
              <a:rPr lang="en-AU" sz="3200" dirty="0">
                <a:latin typeface="Arial" panose="020B0604020202020204" pitchFamily="34" charset="0"/>
                <a:cs typeface="Arial" panose="020B0604020202020204" pitchFamily="34" charset="0"/>
                <a:sym typeface="Calibri"/>
              </a:rPr>
              <a:t>photographer</a:t>
            </a:r>
          </a:p>
          <a:p>
            <a:pPr indent="-342900">
              <a:lnSpc>
                <a:spcPct val="107142"/>
              </a:lnSpc>
              <a:buClr>
                <a:srgbClr val="238095"/>
              </a:buClr>
              <a:buSzPts val="1800"/>
              <a:buFont typeface="Calibri"/>
              <a:buChar char="●"/>
            </a:pPr>
            <a:r>
              <a:rPr lang="en-AU" sz="3200" dirty="0">
                <a:latin typeface="Arial" panose="020B0604020202020204" pitchFamily="34" charset="0"/>
                <a:cs typeface="Arial" panose="020B0604020202020204" pitchFamily="34" charset="0"/>
                <a:sym typeface="Calibri"/>
              </a:rPr>
              <a:t>doctor</a:t>
            </a:r>
          </a:p>
          <a:p>
            <a:pPr indent="-342900">
              <a:lnSpc>
                <a:spcPct val="107142"/>
              </a:lnSpc>
              <a:buClr>
                <a:srgbClr val="238095"/>
              </a:buClr>
              <a:buSzPts val="1800"/>
              <a:buFont typeface="Calibri"/>
              <a:buChar char="●"/>
            </a:pPr>
            <a:r>
              <a:rPr lang="en-AU" sz="3200" dirty="0">
                <a:latin typeface="Arial" panose="020B0604020202020204" pitchFamily="34" charset="0"/>
                <a:cs typeface="Arial" panose="020B0604020202020204" pitchFamily="34" charset="0"/>
                <a:sym typeface="Calibri"/>
              </a:rPr>
              <a:t>spokesperson</a:t>
            </a:r>
          </a:p>
        </p:txBody>
      </p:sp>
      <p:sp>
        <p:nvSpPr>
          <p:cNvPr id="19" name="TextBox 18">
            <a:extLst>
              <a:ext uri="{FF2B5EF4-FFF2-40B4-BE49-F238E27FC236}">
                <a16:creationId xmlns:a16="http://schemas.microsoft.com/office/drawing/2014/main" id="{0EA5D165-743B-B64B-95DA-B9D08DE97AFE}"/>
              </a:ext>
            </a:extLst>
          </p:cNvPr>
          <p:cNvSpPr txBox="1"/>
          <p:nvPr/>
        </p:nvSpPr>
        <p:spPr>
          <a:xfrm>
            <a:off x="5405034" y="4969604"/>
            <a:ext cx="7159979" cy="3747693"/>
          </a:xfrm>
          <a:prstGeom prst="rect">
            <a:avLst/>
          </a:prstGeom>
          <a:noFill/>
        </p:spPr>
        <p:txBody>
          <a:bodyPr wrap="square" rtlCol="0">
            <a:spAutoFit/>
          </a:bodyPr>
          <a:lstStyle/>
          <a:p>
            <a:pPr indent="-342900">
              <a:lnSpc>
                <a:spcPct val="107142"/>
              </a:lnSpc>
              <a:buClr>
                <a:srgbClr val="238095"/>
              </a:buClr>
              <a:buSzPts val="1800"/>
              <a:buFont typeface="Calibri"/>
              <a:buChar char="●"/>
            </a:pPr>
            <a:r>
              <a:rPr lang="en-AU" sz="3200" dirty="0">
                <a:latin typeface="Arial" panose="020B0604020202020204" pitchFamily="34" charset="0"/>
                <a:cs typeface="Arial" panose="020B0604020202020204" pitchFamily="34" charset="0"/>
                <a:sym typeface="Calibri"/>
              </a:rPr>
              <a:t>computer scientist</a:t>
            </a:r>
          </a:p>
          <a:p>
            <a:pPr indent="-342900">
              <a:lnSpc>
                <a:spcPct val="107142"/>
              </a:lnSpc>
              <a:buClr>
                <a:srgbClr val="238095"/>
              </a:buClr>
              <a:buSzPts val="1800"/>
              <a:buFont typeface="Calibri"/>
              <a:buChar char="●"/>
            </a:pPr>
            <a:r>
              <a:rPr lang="en-AU" sz="3200" dirty="0">
                <a:latin typeface="Arial" panose="020B0604020202020204" pitchFamily="34" charset="0"/>
                <a:cs typeface="Arial" panose="020B0604020202020204" pitchFamily="34" charset="0"/>
                <a:sym typeface="Calibri"/>
              </a:rPr>
              <a:t>mathematician</a:t>
            </a:r>
          </a:p>
          <a:p>
            <a:pPr indent="-342900">
              <a:lnSpc>
                <a:spcPct val="107142"/>
              </a:lnSpc>
              <a:buClr>
                <a:srgbClr val="238095"/>
              </a:buClr>
              <a:buSzPts val="1800"/>
              <a:buFont typeface="Calibri"/>
              <a:buChar char="●"/>
            </a:pPr>
            <a:r>
              <a:rPr lang="en-AU" sz="3200" dirty="0">
                <a:latin typeface="Arial" panose="020B0604020202020204" pitchFamily="34" charset="0"/>
                <a:cs typeface="Arial" panose="020B0604020202020204" pitchFamily="34" charset="0"/>
                <a:sym typeface="Calibri"/>
              </a:rPr>
              <a:t>mechanic</a:t>
            </a:r>
          </a:p>
          <a:p>
            <a:pPr indent="-342900">
              <a:lnSpc>
                <a:spcPct val="107142"/>
              </a:lnSpc>
              <a:buClr>
                <a:srgbClr val="238095"/>
              </a:buClr>
              <a:buSzPts val="1800"/>
              <a:buFont typeface="Calibri"/>
              <a:buChar char="●"/>
            </a:pPr>
            <a:r>
              <a:rPr lang="en-AU" sz="3200" dirty="0">
                <a:latin typeface="Arial" panose="020B0604020202020204" pitchFamily="34" charset="0"/>
                <a:cs typeface="Arial" panose="020B0604020202020204" pitchFamily="34" charset="0"/>
                <a:sym typeface="Calibri"/>
              </a:rPr>
              <a:t>astronomer</a:t>
            </a:r>
          </a:p>
          <a:p>
            <a:pPr indent="-342900">
              <a:lnSpc>
                <a:spcPct val="107142"/>
              </a:lnSpc>
              <a:buClr>
                <a:srgbClr val="238095"/>
              </a:buClr>
              <a:buSzPts val="1800"/>
              <a:buFont typeface="Calibri"/>
              <a:buChar char="●"/>
            </a:pPr>
            <a:r>
              <a:rPr lang="en-AU" sz="3200" dirty="0">
                <a:latin typeface="Arial" panose="020B0604020202020204" pitchFamily="34" charset="0"/>
                <a:cs typeface="Arial" panose="020B0604020202020204" pitchFamily="34" charset="0"/>
                <a:sym typeface="Calibri"/>
              </a:rPr>
              <a:t>scientist</a:t>
            </a:r>
          </a:p>
          <a:p>
            <a:pPr indent="-342900">
              <a:lnSpc>
                <a:spcPct val="107142"/>
              </a:lnSpc>
              <a:buClr>
                <a:srgbClr val="238095"/>
              </a:buClr>
              <a:buSzPts val="1800"/>
              <a:buFont typeface="Calibri"/>
              <a:buChar char="●"/>
            </a:pPr>
            <a:r>
              <a:rPr lang="en-AU" sz="3200" dirty="0">
                <a:latin typeface="Arial" panose="020B0604020202020204" pitchFamily="34" charset="0"/>
                <a:cs typeface="Arial" panose="020B0604020202020204" pitchFamily="34" charset="0"/>
                <a:sym typeface="Calibri"/>
              </a:rPr>
              <a:t>engineer</a:t>
            </a:r>
          </a:p>
          <a:p>
            <a:pPr indent="-342900">
              <a:lnSpc>
                <a:spcPct val="107142"/>
              </a:lnSpc>
              <a:buClr>
                <a:srgbClr val="238095"/>
              </a:buClr>
              <a:buSzPts val="1800"/>
              <a:buFont typeface="Calibri"/>
              <a:buChar char="●"/>
            </a:pPr>
            <a:endParaRPr lang="en-AU" sz="3200" dirty="0">
              <a:solidFill>
                <a:srgbClr val="00A9C1"/>
              </a:solidFill>
              <a:latin typeface="PraterSansPro" panose="020B0504020101020102" pitchFamily="34" charset="0"/>
              <a:cs typeface="PraterSansPro" panose="020B0504020101020102" pitchFamily="34" charset="0"/>
              <a:sym typeface="Calibri"/>
            </a:endParaRPr>
          </a:p>
        </p:txBody>
      </p:sp>
      <p:sp>
        <p:nvSpPr>
          <p:cNvPr id="18" name="TextBox 17">
            <a:extLst>
              <a:ext uri="{FF2B5EF4-FFF2-40B4-BE49-F238E27FC236}">
                <a16:creationId xmlns:a16="http://schemas.microsoft.com/office/drawing/2014/main" id="{FB3B55BB-01B2-5B4D-820C-A1487E2C1738}"/>
              </a:ext>
            </a:extLst>
          </p:cNvPr>
          <p:cNvSpPr txBox="1"/>
          <p:nvPr/>
        </p:nvSpPr>
        <p:spPr>
          <a:xfrm>
            <a:off x="1184565" y="2325797"/>
            <a:ext cx="15981218" cy="2161810"/>
          </a:xfrm>
          <a:prstGeom prst="rect">
            <a:avLst/>
          </a:prstGeom>
          <a:noFill/>
        </p:spPr>
        <p:txBody>
          <a:bodyPr wrap="square" rtlCol="0">
            <a:spAutoFit/>
          </a:bodyPr>
          <a:lstStyle/>
          <a:p>
            <a:pPr algn="ctr">
              <a:lnSpc>
                <a:spcPct val="107142"/>
              </a:lnSpc>
            </a:pPr>
            <a:r>
              <a:rPr lang="en-AU" sz="3200" b="1" dirty="0">
                <a:solidFill>
                  <a:srgbClr val="00A9C1"/>
                </a:solidFill>
                <a:latin typeface="Arial" panose="020B0604020202020204" pitchFamily="34" charset="0"/>
                <a:cs typeface="Arial" panose="020B0604020202020204" pitchFamily="34" charset="0"/>
                <a:sym typeface="Calibri"/>
              </a:rPr>
              <a:t>There are so many different people working </a:t>
            </a:r>
            <a:br>
              <a:rPr lang="en-AU" sz="3200" b="1" dirty="0">
                <a:solidFill>
                  <a:srgbClr val="00A9C1"/>
                </a:solidFill>
                <a:latin typeface="Arial" panose="020B0604020202020204" pitchFamily="34" charset="0"/>
                <a:cs typeface="Arial" panose="020B0604020202020204" pitchFamily="34" charset="0"/>
                <a:sym typeface="Calibri"/>
              </a:rPr>
            </a:br>
            <a:r>
              <a:rPr lang="en-AU" sz="3200" b="1" dirty="0">
                <a:solidFill>
                  <a:srgbClr val="00A9C1"/>
                </a:solidFill>
                <a:latin typeface="Arial" panose="020B0604020202020204" pitchFamily="34" charset="0"/>
                <a:cs typeface="Arial" panose="020B0604020202020204" pitchFamily="34" charset="0"/>
                <a:sym typeface="Calibri"/>
              </a:rPr>
              <a:t>together to make space exploration possible.</a:t>
            </a:r>
          </a:p>
          <a:p>
            <a:pPr algn="ctr">
              <a:lnSpc>
                <a:spcPct val="107142"/>
              </a:lnSpc>
            </a:pPr>
            <a:r>
              <a:rPr lang="en-AU" sz="3200" b="1" dirty="0">
                <a:solidFill>
                  <a:srgbClr val="00A9C1"/>
                </a:solidFill>
                <a:latin typeface="Arial" panose="020B0604020202020204" pitchFamily="34" charset="0"/>
                <a:cs typeface="Arial" panose="020B0604020202020204" pitchFamily="34" charset="0"/>
                <a:sym typeface="Calibri"/>
              </a:rPr>
              <a:t>Here are just a few of the careers </a:t>
            </a:r>
            <a:br>
              <a:rPr lang="en-AU" sz="3200" b="1" dirty="0">
                <a:solidFill>
                  <a:srgbClr val="00A9C1"/>
                </a:solidFill>
                <a:latin typeface="Arial" panose="020B0604020202020204" pitchFamily="34" charset="0"/>
                <a:cs typeface="Arial" panose="020B0604020202020204" pitchFamily="34" charset="0"/>
                <a:sym typeface="Calibri"/>
              </a:rPr>
            </a:br>
            <a:r>
              <a:rPr lang="en-AU" sz="3200" b="1" dirty="0">
                <a:solidFill>
                  <a:srgbClr val="00A9C1"/>
                </a:solidFill>
                <a:latin typeface="Arial" panose="020B0604020202020204" pitchFamily="34" charset="0"/>
                <a:cs typeface="Arial" panose="020B0604020202020204" pitchFamily="34" charset="0"/>
                <a:sym typeface="Calibri"/>
              </a:rPr>
              <a:t>you could have in the space industry:</a:t>
            </a:r>
            <a:endParaRPr lang="en-US" sz="3200" b="1" dirty="0">
              <a:solidFill>
                <a:srgbClr val="00A9C1"/>
              </a:solidFill>
              <a:latin typeface="Arial" panose="020B0604020202020204" pitchFamily="34" charset="0"/>
              <a:cs typeface="Arial" panose="020B0604020202020204" pitchFamily="34" charset="0"/>
              <a:sym typeface="Calibri"/>
            </a:endParaRPr>
          </a:p>
        </p:txBody>
      </p:sp>
      <p:pic>
        <p:nvPicPr>
          <p:cNvPr id="21" name="Picture 20" title="Text Answer!">
            <a:extLst>
              <a:ext uri="{FF2B5EF4-FFF2-40B4-BE49-F238E27FC236}">
                <a16:creationId xmlns:a16="http://schemas.microsoft.com/office/drawing/2014/main" id="{28BE27FD-2D3A-804F-AA95-53EF3E9E1BF4}"/>
              </a:ext>
            </a:extLst>
          </p:cNvPr>
          <p:cNvPicPr>
            <a:picLocks noChangeAspect="1"/>
          </p:cNvPicPr>
          <p:nvPr/>
        </p:nvPicPr>
        <p:blipFill>
          <a:blip r:embed="rId6"/>
          <a:stretch>
            <a:fillRect/>
          </a:stretch>
        </p:blipFill>
        <p:spPr>
          <a:xfrm>
            <a:off x="1224355" y="829283"/>
            <a:ext cx="1638300" cy="457200"/>
          </a:xfrm>
          <a:prstGeom prst="rect">
            <a:avLst/>
          </a:prstGeom>
        </p:spPr>
      </p:pic>
      <p:sp>
        <p:nvSpPr>
          <p:cNvPr id="4" name="Content Placeholder 3" hidden="1">
            <a:extLst>
              <a:ext uri="{FF2B5EF4-FFF2-40B4-BE49-F238E27FC236}">
                <a16:creationId xmlns:a16="http://schemas.microsoft.com/office/drawing/2014/main" id="{031B33B9-5FB4-427A-A9BA-6549EEF3DF38}"/>
              </a:ext>
            </a:extLst>
          </p:cNvPr>
          <p:cNvSpPr>
            <a:spLocks noGrp="1"/>
          </p:cNvSpPr>
          <p:nvPr>
            <p:ph idx="1"/>
          </p:nvPr>
        </p:nvSpPr>
        <p:spPr/>
        <p:txBody>
          <a:bodyPr/>
          <a:lstStyle/>
          <a:p>
            <a:endParaRPr lang="en-AU"/>
          </a:p>
        </p:txBody>
      </p:sp>
      <p:sp>
        <p:nvSpPr>
          <p:cNvPr id="3" name="Title 2" hidden="1">
            <a:extLst>
              <a:ext uri="{FF2B5EF4-FFF2-40B4-BE49-F238E27FC236}">
                <a16:creationId xmlns:a16="http://schemas.microsoft.com/office/drawing/2014/main" id="{E36447BF-C12A-4EDC-9F97-F90551CC0D7D}"/>
              </a:ext>
            </a:extLst>
          </p:cNvPr>
          <p:cNvSpPr>
            <a:spLocks noGrp="1"/>
          </p:cNvSpPr>
          <p:nvPr>
            <p:ph type="title"/>
          </p:nvPr>
        </p:nvSpPr>
        <p:spPr/>
        <p:txBody>
          <a:bodyPr/>
          <a:lstStyle/>
          <a:p>
            <a:r>
              <a:rPr lang="en-AU" dirty="0"/>
              <a:t>Answer! 3</a:t>
            </a:r>
          </a:p>
        </p:txBody>
      </p:sp>
    </p:spTree>
    <p:extLst>
      <p:ext uri="{BB962C8B-B14F-4D97-AF65-F5344CB8AC3E}">
        <p14:creationId xmlns:p14="http://schemas.microsoft.com/office/powerpoint/2010/main" val="26034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Picture 15" descr="A person holding flowers&#10;&#10;Description automatically generated with medium confidence">
            <a:extLst>
              <a:ext uri="{FF2B5EF4-FFF2-40B4-BE49-F238E27FC236}">
                <a16:creationId xmlns:a16="http://schemas.microsoft.com/office/drawing/2014/main" id="{432D2E6D-0655-7B44-8499-776C6BE03C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224" y="-1410107"/>
            <a:ext cx="6017876" cy="8640023"/>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1B76260A-6B89-BE45-9DE2-FC969EC7BE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660999" y="-85725"/>
            <a:ext cx="4442275" cy="8115300"/>
          </a:xfrm>
          <a:prstGeom prst="rect">
            <a:avLst/>
          </a:prstGeom>
        </p:spPr>
      </p:pic>
      <p:grpSp>
        <p:nvGrpSpPr>
          <p:cNvPr id="25" name="Group 24" title="Illustration of boy painting">
            <a:extLst>
              <a:ext uri="{FF2B5EF4-FFF2-40B4-BE49-F238E27FC236}">
                <a16:creationId xmlns:a16="http://schemas.microsoft.com/office/drawing/2014/main" id="{D65424C9-4B24-B943-A947-63218056C813}"/>
              </a:ext>
            </a:extLst>
          </p:cNvPr>
          <p:cNvGrpSpPr/>
          <p:nvPr/>
        </p:nvGrpSpPr>
        <p:grpSpPr>
          <a:xfrm>
            <a:off x="-1576892" y="5315677"/>
            <a:ext cx="6834692" cy="3900592"/>
            <a:chOff x="-1576892" y="5315677"/>
            <a:chExt cx="6834692" cy="3900592"/>
          </a:xfrm>
        </p:grpSpPr>
        <p:pic>
          <p:nvPicPr>
            <p:cNvPr id="28" name="Picture 27" descr="Background pattern&#10;&#10;Description automatically generated">
              <a:extLst>
                <a:ext uri="{FF2B5EF4-FFF2-40B4-BE49-F238E27FC236}">
                  <a16:creationId xmlns:a16="http://schemas.microsoft.com/office/drawing/2014/main" id="{75AF4EED-FA54-684F-BFA4-B1A1AD676D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62061" y="6385148"/>
              <a:ext cx="3995739" cy="2282618"/>
            </a:xfrm>
            <a:prstGeom prst="rect">
              <a:avLst/>
            </a:prstGeom>
          </p:spPr>
        </p:pic>
        <p:pic>
          <p:nvPicPr>
            <p:cNvPr id="29" name="Picture 28" descr="A picture containing plant, handwear, dark&#10;&#10;Description automatically generated">
              <a:extLst>
                <a:ext uri="{FF2B5EF4-FFF2-40B4-BE49-F238E27FC236}">
                  <a16:creationId xmlns:a16="http://schemas.microsoft.com/office/drawing/2014/main" id="{1E373E4E-C9A5-9B4B-8DF4-D45FF76A35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6313" y="5315677"/>
              <a:ext cx="3454607" cy="3483225"/>
            </a:xfrm>
            <a:prstGeom prst="rect">
              <a:avLst/>
            </a:prstGeom>
          </p:spPr>
        </p:pic>
        <p:pic>
          <p:nvPicPr>
            <p:cNvPr id="30" name="Picture 29" descr="A close-up of a lime&#10;&#10;Description automatically generated with low confidence">
              <a:extLst>
                <a:ext uri="{FF2B5EF4-FFF2-40B4-BE49-F238E27FC236}">
                  <a16:creationId xmlns:a16="http://schemas.microsoft.com/office/drawing/2014/main" id="{8C777219-0652-1A44-A5F7-628BCC8B43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6892" y="6842881"/>
              <a:ext cx="3226873" cy="2373388"/>
            </a:xfrm>
            <a:prstGeom prst="rect">
              <a:avLst/>
            </a:prstGeom>
          </p:spPr>
        </p:pic>
      </p:grpSp>
      <p:pic>
        <p:nvPicPr>
          <p:cNvPr id="31" name="Picture 30" descr="A picture containing person&#10;&#10;Description automatically generated">
            <a:extLst>
              <a:ext uri="{FF2B5EF4-FFF2-40B4-BE49-F238E27FC236}">
                <a16:creationId xmlns:a16="http://schemas.microsoft.com/office/drawing/2014/main" id="{5716626C-613D-744C-8D5C-0DEE11A22B7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480588" y="6019832"/>
            <a:ext cx="7859236" cy="5438743"/>
          </a:xfrm>
          <a:prstGeom prst="rect">
            <a:avLst/>
          </a:prstGeom>
        </p:spPr>
      </p:pic>
      <p:grpSp>
        <p:nvGrpSpPr>
          <p:cNvPr id="32" name="Group 31" title="Illustration of girl playing with an urban design">
            <a:extLst>
              <a:ext uri="{FF2B5EF4-FFF2-40B4-BE49-F238E27FC236}">
                <a16:creationId xmlns:a16="http://schemas.microsoft.com/office/drawing/2014/main" id="{42C19249-E261-2441-9F95-9E76995EC1AD}"/>
              </a:ext>
            </a:extLst>
          </p:cNvPr>
          <p:cNvGrpSpPr/>
          <p:nvPr/>
        </p:nvGrpSpPr>
        <p:grpSpPr>
          <a:xfrm>
            <a:off x="10708221" y="4830098"/>
            <a:ext cx="8624985" cy="7167714"/>
            <a:chOff x="10708221" y="4830098"/>
            <a:chExt cx="8624985" cy="7167714"/>
          </a:xfrm>
        </p:grpSpPr>
        <p:pic>
          <p:nvPicPr>
            <p:cNvPr id="33" name="Picture 32" descr="Background pattern&#10;&#10;Description automatically generated">
              <a:extLst>
                <a:ext uri="{FF2B5EF4-FFF2-40B4-BE49-F238E27FC236}">
                  <a16:creationId xmlns:a16="http://schemas.microsoft.com/office/drawing/2014/main" id="{51165A77-B50D-834E-9626-8F85301F062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551266" y="4830098"/>
              <a:ext cx="5424752" cy="4556792"/>
            </a:xfrm>
            <a:prstGeom prst="rect">
              <a:avLst/>
            </a:prstGeom>
          </p:spPr>
        </p:pic>
        <p:pic>
          <p:nvPicPr>
            <p:cNvPr id="34" name="Picture 33" title="Illustration of girl playing with an urban design">
              <a:extLst>
                <a:ext uri="{FF2B5EF4-FFF2-40B4-BE49-F238E27FC236}">
                  <a16:creationId xmlns:a16="http://schemas.microsoft.com/office/drawing/2014/main" id="{63BB8EE7-5B7D-C94F-8939-D0F6B4E5129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08221" y="5456902"/>
              <a:ext cx="8624985" cy="6540910"/>
            </a:xfrm>
            <a:prstGeom prst="rect">
              <a:avLst/>
            </a:prstGeom>
          </p:spPr>
        </p:pic>
        <p:pic>
          <p:nvPicPr>
            <p:cNvPr id="35" name="Picture 34" descr="A picture containing bird, aquatic bird&#10;&#10;Description automatically generated">
              <a:extLst>
                <a:ext uri="{FF2B5EF4-FFF2-40B4-BE49-F238E27FC236}">
                  <a16:creationId xmlns:a16="http://schemas.microsoft.com/office/drawing/2014/main" id="{3C404096-DE38-CD47-9D64-511B2A00C27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4209980" y="5072060"/>
              <a:ext cx="2575433" cy="1420602"/>
            </a:xfrm>
            <a:prstGeom prst="rect">
              <a:avLst/>
            </a:prstGeom>
          </p:spPr>
        </p:pic>
      </p:grpSp>
      <p:sp>
        <p:nvSpPr>
          <p:cNvPr id="37" name="TextBox 36">
            <a:extLst>
              <a:ext uri="{FF2B5EF4-FFF2-40B4-BE49-F238E27FC236}">
                <a16:creationId xmlns:a16="http://schemas.microsoft.com/office/drawing/2014/main" id="{A3FF4E4F-8D7A-AF4C-BF01-C6C2D7FE96BF}"/>
              </a:ext>
            </a:extLst>
          </p:cNvPr>
          <p:cNvSpPr txBox="1"/>
          <p:nvPr/>
        </p:nvSpPr>
        <p:spPr>
          <a:xfrm>
            <a:off x="4686300" y="3286253"/>
            <a:ext cx="8915400" cy="5016758"/>
          </a:xfrm>
          <a:prstGeom prst="rect">
            <a:avLst/>
          </a:prstGeom>
          <a:noFill/>
        </p:spPr>
        <p:txBody>
          <a:bodyPr wrap="square" rtlCol="0">
            <a:spAutoFit/>
          </a:bodyPr>
          <a:lstStyle/>
          <a:p>
            <a:pPr algn="ctr" rtl="0">
              <a:spcBef>
                <a:spcPts val="0"/>
              </a:spcBef>
              <a:spcAft>
                <a:spcPts val="0"/>
              </a:spcAft>
            </a:pPr>
            <a:r>
              <a:rPr lang="en-US" sz="2800" b="1" u="none" strike="noStrike" dirty="0">
                <a:effectLst/>
                <a:latin typeface="Arial" panose="020B0604020202020204" pitchFamily="34" charset="0"/>
                <a:cs typeface="Arial" panose="020B0604020202020204" pitchFamily="34" charset="0"/>
              </a:rPr>
              <a:t>The ideas in this interactive slideshow are developed in the </a:t>
            </a:r>
            <a:r>
              <a:rPr lang="en-US" sz="2800" b="1" u="none" strike="noStrike" dirty="0">
                <a:solidFill>
                  <a:srgbClr val="FFE100"/>
                </a:solidFill>
                <a:effectLst/>
                <a:latin typeface="Arial" panose="020B0604020202020204" pitchFamily="34" charset="0"/>
                <a:cs typeface="Arial" panose="020B0604020202020204" pitchFamily="34" charset="0"/>
              </a:rPr>
              <a:t>Stamp Collecting Month 2021 </a:t>
            </a:r>
            <a:r>
              <a:rPr lang="en-US" sz="2800" b="1" u="none" strike="noStrike" dirty="0">
                <a:effectLst/>
                <a:latin typeface="Arial" panose="020B0604020202020204" pitchFamily="34" charset="0"/>
                <a:cs typeface="Arial" panose="020B0604020202020204" pitchFamily="34" charset="0"/>
              </a:rPr>
              <a:t>Teacher Activity Guides.</a:t>
            </a:r>
            <a:endParaRPr lang="en-US" sz="2800" b="1" dirty="0">
              <a:effectLst/>
              <a:latin typeface="Arial" panose="020B0604020202020204" pitchFamily="34" charset="0"/>
              <a:cs typeface="Arial" panose="020B0604020202020204" pitchFamily="34" charset="0"/>
            </a:endParaRPr>
          </a:p>
          <a:p>
            <a:pPr algn="ctr" rtl="0">
              <a:spcBef>
                <a:spcPts val="0"/>
              </a:spcBef>
              <a:spcAft>
                <a:spcPts val="0"/>
              </a:spcAft>
            </a:pPr>
            <a:br>
              <a:rPr lang="en-US" sz="2800" b="1" dirty="0">
                <a:effectLst/>
                <a:latin typeface="Arial" panose="020B0604020202020204" pitchFamily="34" charset="0"/>
                <a:cs typeface="Arial" panose="020B0604020202020204" pitchFamily="34" charset="0"/>
              </a:rPr>
            </a:br>
            <a:r>
              <a:rPr lang="en-US" sz="2800" b="1" u="none" strike="noStrike" dirty="0">
                <a:effectLst/>
                <a:latin typeface="Arial" panose="020B0604020202020204" pitchFamily="34" charset="0"/>
                <a:cs typeface="Arial" panose="020B0604020202020204" pitchFamily="34" charset="0"/>
              </a:rPr>
              <a:t>Download the Teacher Guides for follow-up student activities and investigations.</a:t>
            </a:r>
            <a:endParaRPr lang="en-US" sz="2800" b="1" dirty="0">
              <a:effectLst/>
              <a:latin typeface="Arial" panose="020B0604020202020204" pitchFamily="34" charset="0"/>
              <a:cs typeface="Arial" panose="020B0604020202020204" pitchFamily="34" charset="0"/>
            </a:endParaRPr>
          </a:p>
          <a:p>
            <a:pPr algn="ctr" rtl="0">
              <a:spcBef>
                <a:spcPts val="0"/>
              </a:spcBef>
              <a:spcAft>
                <a:spcPts val="0"/>
              </a:spcAft>
            </a:pPr>
            <a:br>
              <a:rPr lang="en-US" sz="4800" b="1" dirty="0">
                <a:solidFill>
                  <a:srgbClr val="FFE100"/>
                </a:solidFill>
                <a:effectLst/>
                <a:latin typeface="Arial" panose="020B0604020202020204" pitchFamily="34" charset="0"/>
                <a:cs typeface="Arial" panose="020B0604020202020204" pitchFamily="34" charset="0"/>
              </a:rPr>
            </a:br>
            <a:r>
              <a:rPr lang="en-US" sz="4800" b="1" u="none" strike="noStrike" dirty="0">
                <a:solidFill>
                  <a:srgbClr val="FFE100"/>
                </a:solidFill>
                <a:effectLst/>
                <a:latin typeface="Arial" panose="020B0604020202020204" pitchFamily="34" charset="0"/>
                <a:cs typeface="Arial" panose="020B0604020202020204" pitchFamily="34" charset="0"/>
              </a:rPr>
              <a:t>Full STEAM Ahead!</a:t>
            </a:r>
            <a:endParaRPr lang="en-US" sz="4800" b="1" dirty="0">
              <a:solidFill>
                <a:srgbClr val="FFE100"/>
              </a:solidFill>
              <a:effectLst/>
              <a:latin typeface="Arial" panose="020B0604020202020204" pitchFamily="34" charset="0"/>
              <a:cs typeface="Arial" panose="020B0604020202020204" pitchFamily="34" charset="0"/>
            </a:endParaRPr>
          </a:p>
          <a:p>
            <a:pPr algn="ctr"/>
            <a:br>
              <a:rPr lang="en-US" sz="2800" b="1" dirty="0">
                <a:solidFill>
                  <a:srgbClr val="491A66"/>
                </a:solidFill>
                <a:latin typeface="Arial" panose="020B0604020202020204" pitchFamily="34" charset="0"/>
                <a:cs typeface="Arial" panose="020B0604020202020204" pitchFamily="34" charset="0"/>
              </a:rPr>
            </a:br>
            <a:endParaRPr lang="en-US" sz="2800" b="1" dirty="0">
              <a:solidFill>
                <a:srgbClr val="491A66"/>
              </a:solidFill>
              <a:latin typeface="Arial" panose="020B0604020202020204" pitchFamily="34" charset="0"/>
              <a:cs typeface="Arial" panose="020B0604020202020204" pitchFamily="34" charset="0"/>
            </a:endParaRPr>
          </a:p>
        </p:txBody>
      </p:sp>
      <p:sp>
        <p:nvSpPr>
          <p:cNvPr id="36" name="TextBox 35" title="Text: Next Steps">
            <a:extLst>
              <a:ext uri="{FF2B5EF4-FFF2-40B4-BE49-F238E27FC236}">
                <a16:creationId xmlns:a16="http://schemas.microsoft.com/office/drawing/2014/main" id="{AE031CDB-EA27-1E4E-83AC-10633B85C3B4}"/>
              </a:ext>
            </a:extLst>
          </p:cNvPr>
          <p:cNvSpPr txBox="1"/>
          <p:nvPr/>
        </p:nvSpPr>
        <p:spPr>
          <a:xfrm>
            <a:off x="6858138" y="1387812"/>
            <a:ext cx="4035238" cy="1026309"/>
          </a:xfrm>
          <a:custGeom>
            <a:avLst/>
            <a:gdLst/>
            <a:ahLst/>
            <a:cxnLst/>
            <a:rect l="l" t="t" r="r" b="b"/>
            <a:pathLst>
              <a:path w="4035238" h="1026309">
                <a:moveTo>
                  <a:pt x="3520611" y="352634"/>
                </a:moveTo>
                <a:cubicBezTo>
                  <a:pt x="3505344" y="353123"/>
                  <a:pt x="3490014" y="356732"/>
                  <a:pt x="3474620" y="363463"/>
                </a:cubicBezTo>
                <a:cubicBezTo>
                  <a:pt x="3459227" y="370194"/>
                  <a:pt x="3446700" y="377116"/>
                  <a:pt x="3437038" y="384229"/>
                </a:cubicBezTo>
                <a:lnTo>
                  <a:pt x="3443154" y="665521"/>
                </a:lnTo>
                <a:cubicBezTo>
                  <a:pt x="3448674" y="673972"/>
                  <a:pt x="3453685" y="680256"/>
                  <a:pt x="3458186" y="684376"/>
                </a:cubicBezTo>
                <a:cubicBezTo>
                  <a:pt x="3462688" y="688495"/>
                  <a:pt x="3467189" y="691722"/>
                  <a:pt x="3471690" y="694058"/>
                </a:cubicBezTo>
                <a:cubicBezTo>
                  <a:pt x="3477954" y="697243"/>
                  <a:pt x="3485300" y="700045"/>
                  <a:pt x="3493730" y="702466"/>
                </a:cubicBezTo>
                <a:cubicBezTo>
                  <a:pt x="3502160" y="704887"/>
                  <a:pt x="3510780" y="706160"/>
                  <a:pt x="3519592" y="706288"/>
                </a:cubicBezTo>
                <a:cubicBezTo>
                  <a:pt x="3526811" y="706373"/>
                  <a:pt x="3533266" y="705184"/>
                  <a:pt x="3538956" y="702721"/>
                </a:cubicBezTo>
                <a:cubicBezTo>
                  <a:pt x="3544646" y="700258"/>
                  <a:pt x="3549063" y="696011"/>
                  <a:pt x="3552205" y="689981"/>
                </a:cubicBezTo>
                <a:cubicBezTo>
                  <a:pt x="3559700" y="674566"/>
                  <a:pt x="3564839" y="652399"/>
                  <a:pt x="3567620" y="623480"/>
                </a:cubicBezTo>
                <a:cubicBezTo>
                  <a:pt x="3570402" y="594561"/>
                  <a:pt x="3571718" y="562712"/>
                  <a:pt x="3571570" y="527932"/>
                </a:cubicBezTo>
                <a:cubicBezTo>
                  <a:pt x="3571570" y="506933"/>
                  <a:pt x="3571314" y="486252"/>
                  <a:pt x="3570805" y="465890"/>
                </a:cubicBezTo>
                <a:cubicBezTo>
                  <a:pt x="3570296" y="445528"/>
                  <a:pt x="3569531" y="426121"/>
                  <a:pt x="3568512" y="407670"/>
                </a:cubicBezTo>
                <a:cubicBezTo>
                  <a:pt x="3567663" y="387095"/>
                  <a:pt x="3562736" y="372699"/>
                  <a:pt x="3553734" y="364482"/>
                </a:cubicBezTo>
                <a:cubicBezTo>
                  <a:pt x="3544732" y="356265"/>
                  <a:pt x="3533690" y="352316"/>
                  <a:pt x="3520611" y="352634"/>
                </a:cubicBezTo>
                <a:close/>
                <a:moveTo>
                  <a:pt x="3068898" y="312886"/>
                </a:moveTo>
                <a:cubicBezTo>
                  <a:pt x="3048356" y="313585"/>
                  <a:pt x="3034516" y="320681"/>
                  <a:pt x="3027376" y="334176"/>
                </a:cubicBezTo>
                <a:cubicBezTo>
                  <a:pt x="3020235" y="347670"/>
                  <a:pt x="3016661" y="363373"/>
                  <a:pt x="3016655" y="381284"/>
                </a:cubicBezTo>
                <a:cubicBezTo>
                  <a:pt x="3016649" y="399195"/>
                  <a:pt x="3017077" y="415125"/>
                  <a:pt x="3017938" y="429072"/>
                </a:cubicBezTo>
                <a:cubicBezTo>
                  <a:pt x="3032356" y="430877"/>
                  <a:pt x="3048365" y="431599"/>
                  <a:pt x="3065967" y="431238"/>
                </a:cubicBezTo>
                <a:cubicBezTo>
                  <a:pt x="3083569" y="430877"/>
                  <a:pt x="3101872" y="430835"/>
                  <a:pt x="3120876" y="431111"/>
                </a:cubicBezTo>
                <a:lnTo>
                  <a:pt x="3121894" y="356711"/>
                </a:lnTo>
                <a:cubicBezTo>
                  <a:pt x="3121406" y="342846"/>
                  <a:pt x="3116013" y="332102"/>
                  <a:pt x="3105715" y="324479"/>
                </a:cubicBezTo>
                <a:cubicBezTo>
                  <a:pt x="3095417" y="316857"/>
                  <a:pt x="3083144" y="312993"/>
                  <a:pt x="3068898" y="312886"/>
                </a:cubicBezTo>
                <a:close/>
                <a:moveTo>
                  <a:pt x="744798" y="312886"/>
                </a:moveTo>
                <a:cubicBezTo>
                  <a:pt x="724257" y="313585"/>
                  <a:pt x="710416" y="320681"/>
                  <a:pt x="703276" y="334176"/>
                </a:cubicBezTo>
                <a:cubicBezTo>
                  <a:pt x="696135" y="347670"/>
                  <a:pt x="692562" y="363373"/>
                  <a:pt x="692555" y="381284"/>
                </a:cubicBezTo>
                <a:cubicBezTo>
                  <a:pt x="692549" y="399195"/>
                  <a:pt x="692977" y="415125"/>
                  <a:pt x="693839" y="429072"/>
                </a:cubicBezTo>
                <a:cubicBezTo>
                  <a:pt x="708256" y="430877"/>
                  <a:pt x="724265" y="431599"/>
                  <a:pt x="741867" y="431238"/>
                </a:cubicBezTo>
                <a:cubicBezTo>
                  <a:pt x="759469" y="430877"/>
                  <a:pt x="777772" y="430835"/>
                  <a:pt x="796776" y="431111"/>
                </a:cubicBezTo>
                <a:lnTo>
                  <a:pt x="797795" y="356711"/>
                </a:lnTo>
                <a:cubicBezTo>
                  <a:pt x="797306" y="342846"/>
                  <a:pt x="791913" y="332102"/>
                  <a:pt x="781615" y="324479"/>
                </a:cubicBezTo>
                <a:cubicBezTo>
                  <a:pt x="771317" y="316857"/>
                  <a:pt x="759045" y="312993"/>
                  <a:pt x="744798" y="312886"/>
                </a:cubicBezTo>
                <a:close/>
                <a:moveTo>
                  <a:pt x="3078070" y="229314"/>
                </a:moveTo>
                <a:cubicBezTo>
                  <a:pt x="3100364" y="228974"/>
                  <a:pt x="3121002" y="231692"/>
                  <a:pt x="3139984" y="237467"/>
                </a:cubicBezTo>
                <a:cubicBezTo>
                  <a:pt x="3158967" y="243243"/>
                  <a:pt x="3174000" y="254114"/>
                  <a:pt x="3185084" y="270081"/>
                </a:cubicBezTo>
                <a:cubicBezTo>
                  <a:pt x="3196040" y="287173"/>
                  <a:pt x="3203428" y="307260"/>
                  <a:pt x="3207250" y="330340"/>
                </a:cubicBezTo>
                <a:cubicBezTo>
                  <a:pt x="3211072" y="353420"/>
                  <a:pt x="3212856" y="377838"/>
                  <a:pt x="3212601" y="403593"/>
                </a:cubicBezTo>
                <a:cubicBezTo>
                  <a:pt x="3212474" y="423573"/>
                  <a:pt x="3211964" y="443489"/>
                  <a:pt x="3211072" y="463342"/>
                </a:cubicBezTo>
                <a:cubicBezTo>
                  <a:pt x="3210180" y="483195"/>
                  <a:pt x="3209671" y="502347"/>
                  <a:pt x="3209544" y="520798"/>
                </a:cubicBezTo>
                <a:lnTo>
                  <a:pt x="3207505" y="543220"/>
                </a:lnTo>
                <a:cubicBezTo>
                  <a:pt x="3177227" y="544027"/>
                  <a:pt x="3145038" y="544451"/>
                  <a:pt x="3110938" y="544494"/>
                </a:cubicBezTo>
                <a:cubicBezTo>
                  <a:pt x="3076838" y="544536"/>
                  <a:pt x="3045159" y="545471"/>
                  <a:pt x="3015900" y="547297"/>
                </a:cubicBezTo>
                <a:cubicBezTo>
                  <a:pt x="3016913" y="562836"/>
                  <a:pt x="3017378" y="581244"/>
                  <a:pt x="3017297" y="602521"/>
                </a:cubicBezTo>
                <a:cubicBezTo>
                  <a:pt x="3017215" y="623798"/>
                  <a:pt x="3018662" y="644395"/>
                  <a:pt x="3021638" y="664313"/>
                </a:cubicBezTo>
                <a:cubicBezTo>
                  <a:pt x="3024614" y="684231"/>
                  <a:pt x="3031194" y="699921"/>
                  <a:pt x="3041380" y="711384"/>
                </a:cubicBezTo>
                <a:cubicBezTo>
                  <a:pt x="3063568" y="720684"/>
                  <a:pt x="3086966" y="726034"/>
                  <a:pt x="3111576" y="727436"/>
                </a:cubicBezTo>
                <a:cubicBezTo>
                  <a:pt x="3136184" y="728837"/>
                  <a:pt x="3160346" y="728582"/>
                  <a:pt x="3184064" y="726671"/>
                </a:cubicBezTo>
                <a:lnTo>
                  <a:pt x="3185084" y="840819"/>
                </a:lnTo>
                <a:cubicBezTo>
                  <a:pt x="3172768" y="841881"/>
                  <a:pt x="3159944" y="842815"/>
                  <a:pt x="3146610" y="843622"/>
                </a:cubicBezTo>
                <a:cubicBezTo>
                  <a:pt x="3133275" y="844429"/>
                  <a:pt x="3119941" y="844853"/>
                  <a:pt x="3106606" y="844896"/>
                </a:cubicBezTo>
                <a:cubicBezTo>
                  <a:pt x="3077051" y="845151"/>
                  <a:pt x="3049533" y="842603"/>
                  <a:pt x="3024054" y="837252"/>
                </a:cubicBezTo>
                <a:cubicBezTo>
                  <a:pt x="2998574" y="831901"/>
                  <a:pt x="2978191" y="822219"/>
                  <a:pt x="2962903" y="808205"/>
                </a:cubicBezTo>
                <a:cubicBezTo>
                  <a:pt x="2939122" y="782875"/>
                  <a:pt x="2923495" y="747671"/>
                  <a:pt x="2916021" y="702593"/>
                </a:cubicBezTo>
                <a:cubicBezTo>
                  <a:pt x="2908547" y="657516"/>
                  <a:pt x="2905150" y="610846"/>
                  <a:pt x="2905830" y="562584"/>
                </a:cubicBezTo>
                <a:cubicBezTo>
                  <a:pt x="2905872" y="552902"/>
                  <a:pt x="2906042" y="543475"/>
                  <a:pt x="2906339" y="534302"/>
                </a:cubicBezTo>
                <a:cubicBezTo>
                  <a:pt x="2906636" y="525130"/>
                  <a:pt x="2906806" y="516212"/>
                  <a:pt x="2906848" y="507549"/>
                </a:cubicBezTo>
                <a:cubicBezTo>
                  <a:pt x="2906848" y="496784"/>
                  <a:pt x="2906848" y="485445"/>
                  <a:pt x="2906848" y="473534"/>
                </a:cubicBezTo>
                <a:cubicBezTo>
                  <a:pt x="2906848" y="461622"/>
                  <a:pt x="2906848" y="449520"/>
                  <a:pt x="2906848" y="437226"/>
                </a:cubicBezTo>
                <a:cubicBezTo>
                  <a:pt x="2905596" y="392212"/>
                  <a:pt x="2909375" y="350511"/>
                  <a:pt x="2918187" y="312122"/>
                </a:cubicBezTo>
                <a:cubicBezTo>
                  <a:pt x="2926998" y="273733"/>
                  <a:pt x="2948358" y="248848"/>
                  <a:pt x="2982268" y="237467"/>
                </a:cubicBezTo>
                <a:cubicBezTo>
                  <a:pt x="2996706" y="235790"/>
                  <a:pt x="3012163" y="234049"/>
                  <a:pt x="3028640" y="232244"/>
                </a:cubicBezTo>
                <a:cubicBezTo>
                  <a:pt x="3045116" y="230439"/>
                  <a:pt x="3061593" y="229463"/>
                  <a:pt x="3078070" y="229314"/>
                </a:cubicBezTo>
                <a:close/>
                <a:moveTo>
                  <a:pt x="753970" y="229314"/>
                </a:moveTo>
                <a:cubicBezTo>
                  <a:pt x="776265" y="228974"/>
                  <a:pt x="796903" y="231692"/>
                  <a:pt x="815885" y="237467"/>
                </a:cubicBezTo>
                <a:cubicBezTo>
                  <a:pt x="834867" y="243243"/>
                  <a:pt x="849900" y="254114"/>
                  <a:pt x="860984" y="270081"/>
                </a:cubicBezTo>
                <a:cubicBezTo>
                  <a:pt x="871940" y="287173"/>
                  <a:pt x="879329" y="307260"/>
                  <a:pt x="883150" y="330340"/>
                </a:cubicBezTo>
                <a:cubicBezTo>
                  <a:pt x="886972" y="353420"/>
                  <a:pt x="888756" y="377838"/>
                  <a:pt x="888501" y="403593"/>
                </a:cubicBezTo>
                <a:cubicBezTo>
                  <a:pt x="888374" y="423573"/>
                  <a:pt x="887864" y="443489"/>
                  <a:pt x="886972" y="463342"/>
                </a:cubicBezTo>
                <a:cubicBezTo>
                  <a:pt x="886081" y="483195"/>
                  <a:pt x="885571" y="502347"/>
                  <a:pt x="885444" y="520798"/>
                </a:cubicBezTo>
                <a:lnTo>
                  <a:pt x="883405" y="543220"/>
                </a:lnTo>
                <a:cubicBezTo>
                  <a:pt x="853127" y="544027"/>
                  <a:pt x="820938" y="544451"/>
                  <a:pt x="786838" y="544494"/>
                </a:cubicBezTo>
                <a:cubicBezTo>
                  <a:pt x="752739" y="544536"/>
                  <a:pt x="721059" y="545471"/>
                  <a:pt x="691800" y="547297"/>
                </a:cubicBezTo>
                <a:cubicBezTo>
                  <a:pt x="692813" y="562836"/>
                  <a:pt x="693279" y="581244"/>
                  <a:pt x="693197" y="602521"/>
                </a:cubicBezTo>
                <a:cubicBezTo>
                  <a:pt x="693115" y="623798"/>
                  <a:pt x="694562" y="644395"/>
                  <a:pt x="697538" y="664313"/>
                </a:cubicBezTo>
                <a:cubicBezTo>
                  <a:pt x="700514" y="684231"/>
                  <a:pt x="707094" y="699921"/>
                  <a:pt x="717280" y="711384"/>
                </a:cubicBezTo>
                <a:cubicBezTo>
                  <a:pt x="739468" y="720684"/>
                  <a:pt x="762867" y="726034"/>
                  <a:pt x="787475" y="727436"/>
                </a:cubicBezTo>
                <a:cubicBezTo>
                  <a:pt x="812084" y="728837"/>
                  <a:pt x="836247" y="728582"/>
                  <a:pt x="859964" y="726671"/>
                </a:cubicBezTo>
                <a:lnTo>
                  <a:pt x="860984" y="840819"/>
                </a:lnTo>
                <a:cubicBezTo>
                  <a:pt x="848668" y="841881"/>
                  <a:pt x="835844" y="842815"/>
                  <a:pt x="822510" y="843622"/>
                </a:cubicBezTo>
                <a:cubicBezTo>
                  <a:pt x="809175" y="844429"/>
                  <a:pt x="795841" y="844853"/>
                  <a:pt x="782507" y="844896"/>
                </a:cubicBezTo>
                <a:cubicBezTo>
                  <a:pt x="752951" y="845151"/>
                  <a:pt x="725433" y="842603"/>
                  <a:pt x="699954" y="837252"/>
                </a:cubicBezTo>
                <a:cubicBezTo>
                  <a:pt x="674474" y="831901"/>
                  <a:pt x="654091" y="822219"/>
                  <a:pt x="638803" y="808205"/>
                </a:cubicBezTo>
                <a:cubicBezTo>
                  <a:pt x="615023" y="782875"/>
                  <a:pt x="599395" y="747671"/>
                  <a:pt x="591921" y="702593"/>
                </a:cubicBezTo>
                <a:cubicBezTo>
                  <a:pt x="584447" y="657516"/>
                  <a:pt x="581050" y="610846"/>
                  <a:pt x="581729" y="562584"/>
                </a:cubicBezTo>
                <a:cubicBezTo>
                  <a:pt x="581772" y="552902"/>
                  <a:pt x="581942" y="543475"/>
                  <a:pt x="582239" y="534302"/>
                </a:cubicBezTo>
                <a:cubicBezTo>
                  <a:pt x="582536" y="525130"/>
                  <a:pt x="582706" y="516212"/>
                  <a:pt x="582749" y="507549"/>
                </a:cubicBezTo>
                <a:cubicBezTo>
                  <a:pt x="582749" y="496784"/>
                  <a:pt x="582749" y="485445"/>
                  <a:pt x="582749" y="473534"/>
                </a:cubicBezTo>
                <a:cubicBezTo>
                  <a:pt x="582749" y="461622"/>
                  <a:pt x="582749" y="449520"/>
                  <a:pt x="582749" y="437226"/>
                </a:cubicBezTo>
                <a:cubicBezTo>
                  <a:pt x="581496" y="392212"/>
                  <a:pt x="585275" y="350511"/>
                  <a:pt x="594087" y="312122"/>
                </a:cubicBezTo>
                <a:cubicBezTo>
                  <a:pt x="602899" y="273733"/>
                  <a:pt x="624259" y="248848"/>
                  <a:pt x="658168" y="237467"/>
                </a:cubicBezTo>
                <a:cubicBezTo>
                  <a:pt x="672606" y="235790"/>
                  <a:pt x="688063" y="234049"/>
                  <a:pt x="704540" y="232244"/>
                </a:cubicBezTo>
                <a:cubicBezTo>
                  <a:pt x="721017" y="230439"/>
                  <a:pt x="737493" y="229463"/>
                  <a:pt x="753970" y="229314"/>
                </a:cubicBezTo>
                <a:close/>
                <a:moveTo>
                  <a:pt x="3401367" y="225237"/>
                </a:moveTo>
                <a:cubicBezTo>
                  <a:pt x="3411729" y="225067"/>
                  <a:pt x="3420562" y="225407"/>
                  <a:pt x="3427866" y="226256"/>
                </a:cubicBezTo>
                <a:cubicBezTo>
                  <a:pt x="3429161" y="236172"/>
                  <a:pt x="3429883" y="245132"/>
                  <a:pt x="3430032" y="253137"/>
                </a:cubicBezTo>
                <a:cubicBezTo>
                  <a:pt x="3430180" y="261142"/>
                  <a:pt x="3431157" y="269847"/>
                  <a:pt x="3432962" y="279254"/>
                </a:cubicBezTo>
                <a:cubicBezTo>
                  <a:pt x="3452899" y="269614"/>
                  <a:pt x="3473920" y="260866"/>
                  <a:pt x="3496023" y="253010"/>
                </a:cubicBezTo>
                <a:cubicBezTo>
                  <a:pt x="3518126" y="245154"/>
                  <a:pt x="3540930" y="240992"/>
                  <a:pt x="3564436" y="240525"/>
                </a:cubicBezTo>
                <a:cubicBezTo>
                  <a:pt x="3572546" y="240546"/>
                  <a:pt x="3580530" y="241268"/>
                  <a:pt x="3588386" y="242691"/>
                </a:cubicBezTo>
                <a:cubicBezTo>
                  <a:pt x="3596242" y="244113"/>
                  <a:pt x="3604226" y="246109"/>
                  <a:pt x="3612336" y="248678"/>
                </a:cubicBezTo>
                <a:cubicBezTo>
                  <a:pt x="3643124" y="265962"/>
                  <a:pt x="3663593" y="288723"/>
                  <a:pt x="3673742" y="316963"/>
                </a:cubicBezTo>
                <a:cubicBezTo>
                  <a:pt x="3683891" y="345203"/>
                  <a:pt x="3688562" y="376118"/>
                  <a:pt x="3687756" y="409708"/>
                </a:cubicBezTo>
                <a:cubicBezTo>
                  <a:pt x="3687544" y="430198"/>
                  <a:pt x="3686694" y="450624"/>
                  <a:pt x="3685208" y="470986"/>
                </a:cubicBezTo>
                <a:cubicBezTo>
                  <a:pt x="3683721" y="491348"/>
                  <a:pt x="3682872" y="511010"/>
                  <a:pt x="3682660" y="529971"/>
                </a:cubicBezTo>
                <a:cubicBezTo>
                  <a:pt x="3682603" y="558979"/>
                  <a:pt x="3682263" y="591895"/>
                  <a:pt x="3681640" y="628717"/>
                </a:cubicBezTo>
                <a:cubicBezTo>
                  <a:pt x="3681018" y="665540"/>
                  <a:pt x="3678413" y="699361"/>
                  <a:pt x="3673826" y="730182"/>
                </a:cubicBezTo>
                <a:cubicBezTo>
                  <a:pt x="3669240" y="761003"/>
                  <a:pt x="3660974" y="781915"/>
                  <a:pt x="3649027" y="792918"/>
                </a:cubicBezTo>
                <a:cubicBezTo>
                  <a:pt x="3641064" y="799033"/>
                  <a:pt x="3629216" y="803619"/>
                  <a:pt x="3613483" y="806677"/>
                </a:cubicBezTo>
                <a:cubicBezTo>
                  <a:pt x="3597750" y="809734"/>
                  <a:pt x="3580042" y="811263"/>
                  <a:pt x="3560358" y="811263"/>
                </a:cubicBezTo>
                <a:cubicBezTo>
                  <a:pt x="3541143" y="811199"/>
                  <a:pt x="3521736" y="809798"/>
                  <a:pt x="3502138" y="807059"/>
                </a:cubicBezTo>
                <a:cubicBezTo>
                  <a:pt x="3482540" y="804320"/>
                  <a:pt x="3464917" y="800625"/>
                  <a:pt x="3449268" y="795975"/>
                </a:cubicBezTo>
                <a:cubicBezTo>
                  <a:pt x="3449130" y="825544"/>
                  <a:pt x="3450086" y="856094"/>
                  <a:pt x="3452138" y="887626"/>
                </a:cubicBezTo>
                <a:cubicBezTo>
                  <a:pt x="3454188" y="919157"/>
                  <a:pt x="3456126" y="947518"/>
                  <a:pt x="3457950" y="972708"/>
                </a:cubicBezTo>
                <a:cubicBezTo>
                  <a:pt x="3459774" y="997898"/>
                  <a:pt x="3460278" y="1015765"/>
                  <a:pt x="3459460" y="1026309"/>
                </a:cubicBezTo>
                <a:lnTo>
                  <a:pt x="3332064" y="1025290"/>
                </a:lnTo>
                <a:cubicBezTo>
                  <a:pt x="3330000" y="949575"/>
                  <a:pt x="3328125" y="867387"/>
                  <a:pt x="3326439" y="778725"/>
                </a:cubicBezTo>
                <a:cubicBezTo>
                  <a:pt x="3324753" y="690063"/>
                  <a:pt x="3323407" y="598740"/>
                  <a:pt x="3322400" y="504755"/>
                </a:cubicBezTo>
                <a:cubicBezTo>
                  <a:pt x="3321394" y="410771"/>
                  <a:pt x="3320878" y="317938"/>
                  <a:pt x="3320852" y="226256"/>
                </a:cubicBezTo>
                <a:cubicBezTo>
                  <a:pt x="3326968" y="226256"/>
                  <a:pt x="3333082" y="226256"/>
                  <a:pt x="3339198" y="226256"/>
                </a:cubicBezTo>
                <a:cubicBezTo>
                  <a:pt x="3349496" y="226214"/>
                  <a:pt x="3359985" y="226044"/>
                  <a:pt x="3370664" y="225747"/>
                </a:cubicBezTo>
                <a:cubicBezTo>
                  <a:pt x="3381345" y="225450"/>
                  <a:pt x="3391579" y="225280"/>
                  <a:pt x="3401367" y="225237"/>
                </a:cubicBezTo>
                <a:close/>
                <a:moveTo>
                  <a:pt x="3989374" y="211988"/>
                </a:moveTo>
                <a:lnTo>
                  <a:pt x="4023007" y="325116"/>
                </a:lnTo>
                <a:cubicBezTo>
                  <a:pt x="3995850" y="332675"/>
                  <a:pt x="3976274" y="340489"/>
                  <a:pt x="3964277" y="348557"/>
                </a:cubicBezTo>
                <a:cubicBezTo>
                  <a:pt x="3952280" y="356626"/>
                  <a:pt x="3945698" y="371574"/>
                  <a:pt x="3944530" y="393401"/>
                </a:cubicBezTo>
                <a:cubicBezTo>
                  <a:pt x="3944530" y="397478"/>
                  <a:pt x="3944530" y="401555"/>
                  <a:pt x="3944530" y="405631"/>
                </a:cubicBezTo>
                <a:cubicBezTo>
                  <a:pt x="3945002" y="432860"/>
                  <a:pt x="3949721" y="455974"/>
                  <a:pt x="3958686" y="474973"/>
                </a:cubicBezTo>
                <a:cubicBezTo>
                  <a:pt x="3967650" y="493972"/>
                  <a:pt x="3978032" y="512632"/>
                  <a:pt x="3989827" y="530952"/>
                </a:cubicBezTo>
                <a:cubicBezTo>
                  <a:pt x="4001623" y="549272"/>
                  <a:pt x="4012004" y="571027"/>
                  <a:pt x="4020969" y="596217"/>
                </a:cubicBezTo>
                <a:cubicBezTo>
                  <a:pt x="4026022" y="611547"/>
                  <a:pt x="4029674" y="626495"/>
                  <a:pt x="4031925" y="641061"/>
                </a:cubicBezTo>
                <a:cubicBezTo>
                  <a:pt x="4034176" y="655626"/>
                  <a:pt x="4035280" y="669555"/>
                  <a:pt x="4035237" y="682847"/>
                </a:cubicBezTo>
                <a:cubicBezTo>
                  <a:pt x="4035068" y="708071"/>
                  <a:pt x="4031840" y="730239"/>
                  <a:pt x="4025556" y="749348"/>
                </a:cubicBezTo>
                <a:cubicBezTo>
                  <a:pt x="4019270" y="768458"/>
                  <a:pt x="4010947" y="782981"/>
                  <a:pt x="4000586" y="792918"/>
                </a:cubicBezTo>
                <a:cubicBezTo>
                  <a:pt x="3980932" y="811156"/>
                  <a:pt x="3958636" y="823940"/>
                  <a:pt x="3933698" y="831269"/>
                </a:cubicBezTo>
                <a:cubicBezTo>
                  <a:pt x="3908759" y="838598"/>
                  <a:pt x="3884953" y="843153"/>
                  <a:pt x="3862279" y="844933"/>
                </a:cubicBezTo>
                <a:cubicBezTo>
                  <a:pt x="3839606" y="846714"/>
                  <a:pt x="3821840" y="848400"/>
                  <a:pt x="3808980" y="849992"/>
                </a:cubicBezTo>
                <a:lnTo>
                  <a:pt x="3792674" y="734825"/>
                </a:lnTo>
                <a:cubicBezTo>
                  <a:pt x="3808584" y="732396"/>
                  <a:pt x="3825683" y="730572"/>
                  <a:pt x="3843972" y="729352"/>
                </a:cubicBezTo>
                <a:cubicBezTo>
                  <a:pt x="3862260" y="728131"/>
                  <a:pt x="3878002" y="723740"/>
                  <a:pt x="3891194" y="716178"/>
                </a:cubicBezTo>
                <a:cubicBezTo>
                  <a:pt x="3904386" y="708616"/>
                  <a:pt x="3911294" y="694108"/>
                  <a:pt x="3911918" y="672655"/>
                </a:cubicBezTo>
                <a:cubicBezTo>
                  <a:pt x="3911960" y="669109"/>
                  <a:pt x="3911874" y="665500"/>
                  <a:pt x="3911662" y="661826"/>
                </a:cubicBezTo>
                <a:cubicBezTo>
                  <a:pt x="3911450" y="658153"/>
                  <a:pt x="3910856" y="654289"/>
                  <a:pt x="3909878" y="650233"/>
                </a:cubicBezTo>
                <a:cubicBezTo>
                  <a:pt x="3904480" y="627176"/>
                  <a:pt x="3895006" y="605232"/>
                  <a:pt x="3881456" y="584402"/>
                </a:cubicBezTo>
                <a:cubicBezTo>
                  <a:pt x="3867904" y="563572"/>
                  <a:pt x="3854126" y="539514"/>
                  <a:pt x="3840122" y="512229"/>
                </a:cubicBezTo>
                <a:cubicBezTo>
                  <a:pt x="3826118" y="484944"/>
                  <a:pt x="3815738" y="450091"/>
                  <a:pt x="3808980" y="407670"/>
                </a:cubicBezTo>
                <a:cubicBezTo>
                  <a:pt x="3808492" y="405589"/>
                  <a:pt x="3808194" y="403381"/>
                  <a:pt x="3808089" y="401045"/>
                </a:cubicBezTo>
                <a:cubicBezTo>
                  <a:pt x="3807982" y="398709"/>
                  <a:pt x="3807940" y="396501"/>
                  <a:pt x="3807962" y="394420"/>
                </a:cubicBezTo>
                <a:cubicBezTo>
                  <a:pt x="3808194" y="372062"/>
                  <a:pt x="3814097" y="348239"/>
                  <a:pt x="3825669" y="322951"/>
                </a:cubicBezTo>
                <a:cubicBezTo>
                  <a:pt x="3837241" y="297662"/>
                  <a:pt x="3853081" y="276642"/>
                  <a:pt x="3873188" y="259889"/>
                </a:cubicBezTo>
                <a:cubicBezTo>
                  <a:pt x="3891024" y="246173"/>
                  <a:pt x="3908860" y="236151"/>
                  <a:pt x="3926695" y="229824"/>
                </a:cubicBezTo>
                <a:cubicBezTo>
                  <a:pt x="3944530" y="223496"/>
                  <a:pt x="3965424" y="217551"/>
                  <a:pt x="3989374" y="211988"/>
                </a:cubicBezTo>
                <a:close/>
                <a:moveTo>
                  <a:pt x="1280750" y="210969"/>
                </a:moveTo>
                <a:cubicBezTo>
                  <a:pt x="1297439" y="214472"/>
                  <a:pt x="1313491" y="221224"/>
                  <a:pt x="1328906" y="231225"/>
                </a:cubicBezTo>
                <a:cubicBezTo>
                  <a:pt x="1344321" y="241226"/>
                  <a:pt x="1359863" y="251800"/>
                  <a:pt x="1375533" y="262947"/>
                </a:cubicBezTo>
                <a:cubicBezTo>
                  <a:pt x="1357486" y="312058"/>
                  <a:pt x="1335743" y="359577"/>
                  <a:pt x="1310306" y="405504"/>
                </a:cubicBezTo>
                <a:cubicBezTo>
                  <a:pt x="1284869" y="451430"/>
                  <a:pt x="1260069" y="497676"/>
                  <a:pt x="1235906" y="544239"/>
                </a:cubicBezTo>
                <a:cubicBezTo>
                  <a:pt x="1253657" y="585006"/>
                  <a:pt x="1272172" y="625518"/>
                  <a:pt x="1291451" y="665776"/>
                </a:cubicBezTo>
                <a:cubicBezTo>
                  <a:pt x="1310731" y="706033"/>
                  <a:pt x="1331284" y="746036"/>
                  <a:pt x="1353112" y="785784"/>
                </a:cubicBezTo>
                <a:cubicBezTo>
                  <a:pt x="1338610" y="795402"/>
                  <a:pt x="1324044" y="805466"/>
                  <a:pt x="1309414" y="815977"/>
                </a:cubicBezTo>
                <a:cubicBezTo>
                  <a:pt x="1294785" y="826487"/>
                  <a:pt x="1278436" y="834768"/>
                  <a:pt x="1260367" y="840819"/>
                </a:cubicBezTo>
                <a:cubicBezTo>
                  <a:pt x="1243954" y="809925"/>
                  <a:pt x="1228878" y="777184"/>
                  <a:pt x="1215141" y="742596"/>
                </a:cubicBezTo>
                <a:cubicBezTo>
                  <a:pt x="1201403" y="708008"/>
                  <a:pt x="1186583" y="676541"/>
                  <a:pt x="1170679" y="648195"/>
                </a:cubicBezTo>
                <a:cubicBezTo>
                  <a:pt x="1157897" y="676137"/>
                  <a:pt x="1142949" y="707392"/>
                  <a:pt x="1125836" y="741959"/>
                </a:cubicBezTo>
                <a:cubicBezTo>
                  <a:pt x="1108722" y="776526"/>
                  <a:pt x="1092755" y="808800"/>
                  <a:pt x="1077934" y="838781"/>
                </a:cubicBezTo>
                <a:cubicBezTo>
                  <a:pt x="1062371" y="832220"/>
                  <a:pt x="1047126" y="824194"/>
                  <a:pt x="1032199" y="814703"/>
                </a:cubicBezTo>
                <a:cubicBezTo>
                  <a:pt x="1017272" y="805212"/>
                  <a:pt x="1001263" y="793873"/>
                  <a:pt x="984170" y="780688"/>
                </a:cubicBezTo>
                <a:lnTo>
                  <a:pt x="1099337" y="544239"/>
                </a:lnTo>
                <a:cubicBezTo>
                  <a:pt x="1081310" y="499417"/>
                  <a:pt x="1062583" y="455295"/>
                  <a:pt x="1043155" y="411874"/>
                </a:cubicBezTo>
                <a:cubicBezTo>
                  <a:pt x="1023727" y="368453"/>
                  <a:pt x="1001687" y="325605"/>
                  <a:pt x="977036" y="283330"/>
                </a:cubicBezTo>
                <a:cubicBezTo>
                  <a:pt x="994553" y="273308"/>
                  <a:pt x="1012771" y="265070"/>
                  <a:pt x="1031689" y="258615"/>
                </a:cubicBezTo>
                <a:cubicBezTo>
                  <a:pt x="1050608" y="252161"/>
                  <a:pt x="1069080" y="246470"/>
                  <a:pt x="1087107" y="241544"/>
                </a:cubicBezTo>
                <a:cubicBezTo>
                  <a:pt x="1102182" y="273436"/>
                  <a:pt x="1117385" y="305200"/>
                  <a:pt x="1132715" y="336837"/>
                </a:cubicBezTo>
                <a:cubicBezTo>
                  <a:pt x="1148045" y="368474"/>
                  <a:pt x="1161719" y="401257"/>
                  <a:pt x="1173737" y="435187"/>
                </a:cubicBezTo>
                <a:cubicBezTo>
                  <a:pt x="1193483" y="400939"/>
                  <a:pt x="1211319" y="363442"/>
                  <a:pt x="1227243" y="322696"/>
                </a:cubicBezTo>
                <a:cubicBezTo>
                  <a:pt x="1243168" y="281950"/>
                  <a:pt x="1261004" y="244708"/>
                  <a:pt x="1280750" y="210969"/>
                </a:cubicBezTo>
                <a:close/>
                <a:moveTo>
                  <a:pt x="2562539" y="51978"/>
                </a:moveTo>
                <a:lnTo>
                  <a:pt x="2682802" y="54016"/>
                </a:lnTo>
                <a:lnTo>
                  <a:pt x="2682802" y="218103"/>
                </a:lnTo>
                <a:cubicBezTo>
                  <a:pt x="2683443" y="218776"/>
                  <a:pt x="2690087" y="219242"/>
                  <a:pt x="2702732" y="219500"/>
                </a:cubicBezTo>
                <a:cubicBezTo>
                  <a:pt x="2715377" y="219758"/>
                  <a:pt x="2730174" y="219846"/>
                  <a:pt x="2747122" y="219764"/>
                </a:cubicBezTo>
                <a:cubicBezTo>
                  <a:pt x="2764071" y="219682"/>
                  <a:pt x="2779321" y="219468"/>
                  <a:pt x="2792872" y="219122"/>
                </a:cubicBezTo>
                <a:cubicBezTo>
                  <a:pt x="2794656" y="234898"/>
                  <a:pt x="2795675" y="254050"/>
                  <a:pt x="2795930" y="276578"/>
                </a:cubicBezTo>
                <a:cubicBezTo>
                  <a:pt x="2796185" y="299106"/>
                  <a:pt x="2797204" y="319023"/>
                  <a:pt x="2798988" y="336327"/>
                </a:cubicBezTo>
                <a:cubicBezTo>
                  <a:pt x="2782192" y="335372"/>
                  <a:pt x="2763550" y="334990"/>
                  <a:pt x="2743060" y="335181"/>
                </a:cubicBezTo>
                <a:cubicBezTo>
                  <a:pt x="2722570" y="335372"/>
                  <a:pt x="2703164" y="335754"/>
                  <a:pt x="2684840" y="336327"/>
                </a:cubicBezTo>
                <a:lnTo>
                  <a:pt x="2684840" y="366903"/>
                </a:lnTo>
                <a:lnTo>
                  <a:pt x="2690955" y="667559"/>
                </a:lnTo>
                <a:cubicBezTo>
                  <a:pt x="2696183" y="694983"/>
                  <a:pt x="2704638" y="713290"/>
                  <a:pt x="2716321" y="722482"/>
                </a:cubicBezTo>
                <a:cubicBezTo>
                  <a:pt x="2728004" y="731673"/>
                  <a:pt x="2742121" y="736391"/>
                  <a:pt x="2758673" y="736637"/>
                </a:cubicBezTo>
                <a:cubicBezTo>
                  <a:pt x="2775226" y="736882"/>
                  <a:pt x="2793420" y="737297"/>
                  <a:pt x="2813256" y="737882"/>
                </a:cubicBezTo>
                <a:lnTo>
                  <a:pt x="2810198" y="843877"/>
                </a:lnTo>
                <a:cubicBezTo>
                  <a:pt x="2798435" y="846446"/>
                  <a:pt x="2786545" y="848442"/>
                  <a:pt x="2774527" y="849864"/>
                </a:cubicBezTo>
                <a:cubicBezTo>
                  <a:pt x="2762510" y="851287"/>
                  <a:pt x="2750619" y="852009"/>
                  <a:pt x="2738856" y="852030"/>
                </a:cubicBezTo>
                <a:cubicBezTo>
                  <a:pt x="2716328" y="852094"/>
                  <a:pt x="2694118" y="849418"/>
                  <a:pt x="2672228" y="844004"/>
                </a:cubicBezTo>
                <a:cubicBezTo>
                  <a:pt x="2650336" y="838590"/>
                  <a:pt x="2629401" y="830054"/>
                  <a:pt x="2609421" y="818397"/>
                </a:cubicBezTo>
                <a:cubicBezTo>
                  <a:pt x="2599760" y="810138"/>
                  <a:pt x="2592838" y="801432"/>
                  <a:pt x="2588655" y="792281"/>
                </a:cubicBezTo>
                <a:cubicBezTo>
                  <a:pt x="2584472" y="783130"/>
                  <a:pt x="2579843" y="774169"/>
                  <a:pt x="2574769" y="765400"/>
                </a:cubicBezTo>
                <a:cubicBezTo>
                  <a:pt x="2566849" y="696967"/>
                  <a:pt x="2562560" y="626686"/>
                  <a:pt x="2561902" y="554558"/>
                </a:cubicBezTo>
                <a:cubicBezTo>
                  <a:pt x="2561244" y="482430"/>
                  <a:pt x="2559757" y="412405"/>
                  <a:pt x="2557443" y="344481"/>
                </a:cubicBezTo>
                <a:cubicBezTo>
                  <a:pt x="2545914" y="344523"/>
                  <a:pt x="2535084" y="344438"/>
                  <a:pt x="2524957" y="344226"/>
                </a:cubicBezTo>
                <a:cubicBezTo>
                  <a:pt x="2514828" y="344014"/>
                  <a:pt x="2504255" y="343419"/>
                  <a:pt x="2493235" y="342442"/>
                </a:cubicBezTo>
                <a:cubicBezTo>
                  <a:pt x="2493213" y="321677"/>
                  <a:pt x="2493001" y="301803"/>
                  <a:pt x="2492598" y="282821"/>
                </a:cubicBezTo>
                <a:cubicBezTo>
                  <a:pt x="2492194" y="263839"/>
                  <a:pt x="2491728" y="244984"/>
                  <a:pt x="2491196" y="226256"/>
                </a:cubicBezTo>
                <a:lnTo>
                  <a:pt x="2564577" y="225237"/>
                </a:lnTo>
                <a:close/>
                <a:moveTo>
                  <a:pt x="1495739" y="51978"/>
                </a:moveTo>
                <a:lnTo>
                  <a:pt x="1616002" y="54016"/>
                </a:lnTo>
                <a:lnTo>
                  <a:pt x="1616002" y="218103"/>
                </a:lnTo>
                <a:cubicBezTo>
                  <a:pt x="1616643" y="218776"/>
                  <a:pt x="1623286" y="219242"/>
                  <a:pt x="1635932" y="219500"/>
                </a:cubicBezTo>
                <a:cubicBezTo>
                  <a:pt x="1648578" y="219758"/>
                  <a:pt x="1663374" y="219846"/>
                  <a:pt x="1680323" y="219764"/>
                </a:cubicBezTo>
                <a:cubicBezTo>
                  <a:pt x="1697271" y="219682"/>
                  <a:pt x="1712521" y="219468"/>
                  <a:pt x="1726072" y="219122"/>
                </a:cubicBezTo>
                <a:cubicBezTo>
                  <a:pt x="1727856" y="234898"/>
                  <a:pt x="1728875" y="254050"/>
                  <a:pt x="1729130" y="276578"/>
                </a:cubicBezTo>
                <a:cubicBezTo>
                  <a:pt x="1729385" y="299106"/>
                  <a:pt x="1730404" y="319023"/>
                  <a:pt x="1732188" y="336327"/>
                </a:cubicBezTo>
                <a:cubicBezTo>
                  <a:pt x="1715392" y="335372"/>
                  <a:pt x="1696750" y="334990"/>
                  <a:pt x="1676260" y="335181"/>
                </a:cubicBezTo>
                <a:cubicBezTo>
                  <a:pt x="1655770" y="335372"/>
                  <a:pt x="1636364" y="335754"/>
                  <a:pt x="1618040" y="336327"/>
                </a:cubicBezTo>
                <a:lnTo>
                  <a:pt x="1618040" y="366903"/>
                </a:lnTo>
                <a:lnTo>
                  <a:pt x="1624155" y="667559"/>
                </a:lnTo>
                <a:cubicBezTo>
                  <a:pt x="1629383" y="694983"/>
                  <a:pt x="1637838" y="713290"/>
                  <a:pt x="1649521" y="722482"/>
                </a:cubicBezTo>
                <a:cubicBezTo>
                  <a:pt x="1661204" y="731673"/>
                  <a:pt x="1675321" y="736391"/>
                  <a:pt x="1691874" y="736637"/>
                </a:cubicBezTo>
                <a:cubicBezTo>
                  <a:pt x="1708426" y="736882"/>
                  <a:pt x="1726620" y="737297"/>
                  <a:pt x="1746456" y="737882"/>
                </a:cubicBezTo>
                <a:lnTo>
                  <a:pt x="1743398" y="843877"/>
                </a:lnTo>
                <a:cubicBezTo>
                  <a:pt x="1731636" y="846446"/>
                  <a:pt x="1719745" y="848442"/>
                  <a:pt x="1707727" y="849864"/>
                </a:cubicBezTo>
                <a:cubicBezTo>
                  <a:pt x="1695710" y="851287"/>
                  <a:pt x="1683819" y="852009"/>
                  <a:pt x="1672056" y="852030"/>
                </a:cubicBezTo>
                <a:cubicBezTo>
                  <a:pt x="1649528" y="852094"/>
                  <a:pt x="1627318" y="849418"/>
                  <a:pt x="1605428" y="844004"/>
                </a:cubicBezTo>
                <a:cubicBezTo>
                  <a:pt x="1583536" y="838590"/>
                  <a:pt x="1562601" y="830054"/>
                  <a:pt x="1542621" y="818397"/>
                </a:cubicBezTo>
                <a:cubicBezTo>
                  <a:pt x="1532960" y="810138"/>
                  <a:pt x="1526038" y="801432"/>
                  <a:pt x="1521855" y="792281"/>
                </a:cubicBezTo>
                <a:cubicBezTo>
                  <a:pt x="1517673" y="783130"/>
                  <a:pt x="1513044" y="774169"/>
                  <a:pt x="1507969" y="765400"/>
                </a:cubicBezTo>
                <a:cubicBezTo>
                  <a:pt x="1500049" y="696967"/>
                  <a:pt x="1495760" y="626686"/>
                  <a:pt x="1495102" y="554558"/>
                </a:cubicBezTo>
                <a:cubicBezTo>
                  <a:pt x="1494444" y="482430"/>
                  <a:pt x="1492957" y="412405"/>
                  <a:pt x="1490643" y="344481"/>
                </a:cubicBezTo>
                <a:cubicBezTo>
                  <a:pt x="1479114" y="344523"/>
                  <a:pt x="1468285" y="344438"/>
                  <a:pt x="1458157" y="344226"/>
                </a:cubicBezTo>
                <a:cubicBezTo>
                  <a:pt x="1448029" y="344014"/>
                  <a:pt x="1437455" y="343419"/>
                  <a:pt x="1426435" y="342442"/>
                </a:cubicBezTo>
                <a:cubicBezTo>
                  <a:pt x="1426414" y="321677"/>
                  <a:pt x="1426202" y="301803"/>
                  <a:pt x="1425798" y="282821"/>
                </a:cubicBezTo>
                <a:cubicBezTo>
                  <a:pt x="1425395" y="263839"/>
                  <a:pt x="1424928" y="244984"/>
                  <a:pt x="1424397" y="226256"/>
                </a:cubicBezTo>
                <a:lnTo>
                  <a:pt x="1497777" y="225237"/>
                </a:lnTo>
                <a:close/>
                <a:moveTo>
                  <a:pt x="0" y="19364"/>
                </a:moveTo>
                <a:lnTo>
                  <a:pt x="85610" y="19364"/>
                </a:lnTo>
                <a:cubicBezTo>
                  <a:pt x="127503" y="102172"/>
                  <a:pt x="169331" y="185489"/>
                  <a:pt x="211096" y="269317"/>
                </a:cubicBezTo>
                <a:cubicBezTo>
                  <a:pt x="252861" y="353144"/>
                  <a:pt x="293926" y="439009"/>
                  <a:pt x="334289" y="526913"/>
                </a:cubicBezTo>
                <a:lnTo>
                  <a:pt x="326136" y="21402"/>
                </a:lnTo>
                <a:lnTo>
                  <a:pt x="461686" y="21402"/>
                </a:lnTo>
                <a:cubicBezTo>
                  <a:pt x="462535" y="65397"/>
                  <a:pt x="462875" y="109901"/>
                  <a:pt x="462705" y="154914"/>
                </a:cubicBezTo>
                <a:cubicBezTo>
                  <a:pt x="462429" y="265006"/>
                  <a:pt x="460433" y="376309"/>
                  <a:pt x="456717" y="488822"/>
                </a:cubicBezTo>
                <a:cubicBezTo>
                  <a:pt x="453002" y="601334"/>
                  <a:pt x="449222" y="714930"/>
                  <a:pt x="445379" y="829608"/>
                </a:cubicBezTo>
                <a:cubicBezTo>
                  <a:pt x="430091" y="829608"/>
                  <a:pt x="413275" y="829608"/>
                  <a:pt x="394930" y="829608"/>
                </a:cubicBezTo>
                <a:cubicBezTo>
                  <a:pt x="376585" y="829608"/>
                  <a:pt x="359768" y="829608"/>
                  <a:pt x="344481" y="829608"/>
                </a:cubicBezTo>
                <a:cubicBezTo>
                  <a:pt x="306134" y="755973"/>
                  <a:pt x="269444" y="680554"/>
                  <a:pt x="234410" y="603351"/>
                </a:cubicBezTo>
                <a:cubicBezTo>
                  <a:pt x="199376" y="526149"/>
                  <a:pt x="160647" y="451749"/>
                  <a:pt x="118224" y="380152"/>
                </a:cubicBezTo>
                <a:cubicBezTo>
                  <a:pt x="120177" y="454743"/>
                  <a:pt x="121876" y="529780"/>
                  <a:pt x="123320" y="605262"/>
                </a:cubicBezTo>
                <a:cubicBezTo>
                  <a:pt x="124764" y="680745"/>
                  <a:pt x="126462" y="755527"/>
                  <a:pt x="128416" y="829608"/>
                </a:cubicBezTo>
                <a:lnTo>
                  <a:pt x="0" y="829608"/>
                </a:lnTo>
                <a:close/>
                <a:moveTo>
                  <a:pt x="2381259" y="0"/>
                </a:moveTo>
                <a:lnTo>
                  <a:pt x="2400623" y="121281"/>
                </a:lnTo>
                <a:cubicBezTo>
                  <a:pt x="2383170" y="123575"/>
                  <a:pt x="2366863" y="126632"/>
                  <a:pt x="2351703" y="130454"/>
                </a:cubicBezTo>
                <a:cubicBezTo>
                  <a:pt x="2336543" y="134276"/>
                  <a:pt x="2323294" y="140391"/>
                  <a:pt x="2311955" y="148799"/>
                </a:cubicBezTo>
                <a:cubicBezTo>
                  <a:pt x="2298132" y="158864"/>
                  <a:pt x="2287559" y="172368"/>
                  <a:pt x="2280233" y="189311"/>
                </a:cubicBezTo>
                <a:cubicBezTo>
                  <a:pt x="2272908" y="206255"/>
                  <a:pt x="2269214" y="224346"/>
                  <a:pt x="2269150" y="243582"/>
                </a:cubicBezTo>
                <a:cubicBezTo>
                  <a:pt x="2269107" y="255897"/>
                  <a:pt x="2270721" y="267958"/>
                  <a:pt x="2273991" y="279763"/>
                </a:cubicBezTo>
                <a:cubicBezTo>
                  <a:pt x="2277260" y="291569"/>
                  <a:pt x="2282441" y="302610"/>
                  <a:pt x="2289533" y="312886"/>
                </a:cubicBezTo>
                <a:cubicBezTo>
                  <a:pt x="2305337" y="335516"/>
                  <a:pt x="2323783" y="362505"/>
                  <a:pt x="2344871" y="393854"/>
                </a:cubicBezTo>
                <a:cubicBezTo>
                  <a:pt x="2365958" y="425203"/>
                  <a:pt x="2384556" y="459666"/>
                  <a:pt x="2400661" y="497244"/>
                </a:cubicBezTo>
                <a:cubicBezTo>
                  <a:pt x="2416766" y="534821"/>
                  <a:pt x="2425247" y="574267"/>
                  <a:pt x="2426102" y="615581"/>
                </a:cubicBezTo>
                <a:cubicBezTo>
                  <a:pt x="2426294" y="640042"/>
                  <a:pt x="2422344" y="664757"/>
                  <a:pt x="2414255" y="689726"/>
                </a:cubicBezTo>
                <a:cubicBezTo>
                  <a:pt x="2406165" y="714696"/>
                  <a:pt x="2392788" y="739921"/>
                  <a:pt x="2374125" y="765400"/>
                </a:cubicBezTo>
                <a:cubicBezTo>
                  <a:pt x="2347074" y="790986"/>
                  <a:pt x="2310724" y="808864"/>
                  <a:pt x="2265073" y="819034"/>
                </a:cubicBezTo>
                <a:cubicBezTo>
                  <a:pt x="2219422" y="829205"/>
                  <a:pt x="2167784" y="834088"/>
                  <a:pt x="2110158" y="833685"/>
                </a:cubicBezTo>
                <a:lnTo>
                  <a:pt x="2108120" y="703230"/>
                </a:lnTo>
                <a:cubicBezTo>
                  <a:pt x="2112027" y="703230"/>
                  <a:pt x="2116443" y="703230"/>
                  <a:pt x="2121370" y="703230"/>
                </a:cubicBezTo>
                <a:cubicBezTo>
                  <a:pt x="2125998" y="703230"/>
                  <a:pt x="2131009" y="703230"/>
                  <a:pt x="2136402" y="703230"/>
                </a:cubicBezTo>
                <a:cubicBezTo>
                  <a:pt x="2141795" y="703230"/>
                  <a:pt x="2147316" y="703230"/>
                  <a:pt x="2152964" y="703230"/>
                </a:cubicBezTo>
                <a:cubicBezTo>
                  <a:pt x="2176702" y="704080"/>
                  <a:pt x="2201332" y="701107"/>
                  <a:pt x="2226854" y="694313"/>
                </a:cubicBezTo>
                <a:cubicBezTo>
                  <a:pt x="2252376" y="687518"/>
                  <a:pt x="2273948" y="671806"/>
                  <a:pt x="2291572" y="647176"/>
                </a:cubicBezTo>
                <a:cubicBezTo>
                  <a:pt x="2294459" y="631888"/>
                  <a:pt x="2295818" y="617620"/>
                  <a:pt x="2295648" y="604370"/>
                </a:cubicBezTo>
                <a:cubicBezTo>
                  <a:pt x="2294918" y="570212"/>
                  <a:pt x="2287396" y="539095"/>
                  <a:pt x="2273083" y="511020"/>
                </a:cubicBezTo>
                <a:cubicBezTo>
                  <a:pt x="2258770" y="482945"/>
                  <a:pt x="2242044" y="456479"/>
                  <a:pt x="2222905" y="431620"/>
                </a:cubicBezTo>
                <a:cubicBezTo>
                  <a:pt x="2203766" y="406762"/>
                  <a:pt x="2186594" y="382079"/>
                  <a:pt x="2171388" y="357571"/>
                </a:cubicBezTo>
                <a:cubicBezTo>
                  <a:pt x="2156183" y="333063"/>
                  <a:pt x="2147324" y="307297"/>
                  <a:pt x="2144810" y="280273"/>
                </a:cubicBezTo>
                <a:cubicBezTo>
                  <a:pt x="2143961" y="268213"/>
                  <a:pt x="2143621" y="255643"/>
                  <a:pt x="2143791" y="242563"/>
                </a:cubicBezTo>
                <a:cubicBezTo>
                  <a:pt x="2143090" y="206489"/>
                  <a:pt x="2148059" y="170605"/>
                  <a:pt x="2158697" y="134913"/>
                </a:cubicBezTo>
                <a:cubicBezTo>
                  <a:pt x="2169334" y="99221"/>
                  <a:pt x="2189845" y="69197"/>
                  <a:pt x="2220230" y="44843"/>
                </a:cubicBezTo>
                <a:cubicBezTo>
                  <a:pt x="2236685" y="33038"/>
                  <a:pt x="2259319" y="23271"/>
                  <a:pt x="2288132" y="15542"/>
                </a:cubicBezTo>
                <a:cubicBezTo>
                  <a:pt x="2316945" y="7813"/>
                  <a:pt x="2347987" y="2632"/>
                  <a:pt x="238125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000" dirty="0">
              <a:solidFill>
                <a:schemeClr val="bg1"/>
              </a:solidFill>
              <a:latin typeface="Arial" panose="020B0604020202020204" pitchFamily="34" charset="0"/>
              <a:cs typeface="PraterSansPro" panose="020B0504020101020102" pitchFamily="34" charset="0"/>
            </a:endParaRPr>
          </a:p>
        </p:txBody>
      </p:sp>
      <p:sp>
        <p:nvSpPr>
          <p:cNvPr id="5" name="Content Placeholder 4" hidden="1">
            <a:extLst>
              <a:ext uri="{FF2B5EF4-FFF2-40B4-BE49-F238E27FC236}">
                <a16:creationId xmlns:a16="http://schemas.microsoft.com/office/drawing/2014/main" id="{5C679811-6D5D-4059-A184-B8D71890C7AF}"/>
              </a:ext>
            </a:extLst>
          </p:cNvPr>
          <p:cNvSpPr>
            <a:spLocks noGrp="1"/>
          </p:cNvSpPr>
          <p:nvPr>
            <p:ph idx="1"/>
          </p:nvPr>
        </p:nvSpPr>
        <p:spPr/>
        <p:txBody>
          <a:bodyPr/>
          <a:lstStyle/>
          <a:p>
            <a:endParaRPr lang="en-AU"/>
          </a:p>
        </p:txBody>
      </p:sp>
      <p:sp>
        <p:nvSpPr>
          <p:cNvPr id="4" name="Title 3" hidden="1">
            <a:extLst>
              <a:ext uri="{FF2B5EF4-FFF2-40B4-BE49-F238E27FC236}">
                <a16:creationId xmlns:a16="http://schemas.microsoft.com/office/drawing/2014/main" id="{F9A64D3B-3FA7-4D1B-A853-C9FA3C15797C}"/>
              </a:ext>
            </a:extLst>
          </p:cNvPr>
          <p:cNvSpPr>
            <a:spLocks noGrp="1"/>
          </p:cNvSpPr>
          <p:nvPr>
            <p:ph type="title"/>
          </p:nvPr>
        </p:nvSpPr>
        <p:spPr/>
        <p:txBody>
          <a:bodyPr/>
          <a:lstStyle/>
          <a:p>
            <a:r>
              <a:rPr lang="en-AU" dirty="0"/>
              <a:t>Next Steps</a:t>
            </a:r>
          </a:p>
        </p:txBody>
      </p:sp>
    </p:spTree>
    <p:extLst>
      <p:ext uri="{BB962C8B-B14F-4D97-AF65-F5344CB8AC3E}">
        <p14:creationId xmlns:p14="http://schemas.microsoft.com/office/powerpoint/2010/main" val="349707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8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8" decel="800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12" decel="800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0-#ppt_w/2"/>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3" decel="800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6" decel="800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1+#ppt_w/2"/>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9" title="Illustration of a spaceman">
            <a:extLst>
              <a:ext uri="{FF2B5EF4-FFF2-40B4-BE49-F238E27FC236}">
                <a16:creationId xmlns:a16="http://schemas.microsoft.com/office/drawing/2014/main" id="{C428092D-1D3F-7A44-B12C-35AA2881FC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50081" y="-1121664"/>
            <a:ext cx="3773372" cy="4108704"/>
          </a:xfrm>
          <a:prstGeom prst="rect">
            <a:avLst/>
          </a:prstGeom>
        </p:spPr>
      </p:pic>
      <p:grpSp>
        <p:nvGrpSpPr>
          <p:cNvPr id="13" name="Group 12" title="Background graphic element">
            <a:extLst>
              <a:ext uri="{FF2B5EF4-FFF2-40B4-BE49-F238E27FC236}">
                <a16:creationId xmlns:a16="http://schemas.microsoft.com/office/drawing/2014/main" id="{BB4B6E2F-6C03-41D8-AA36-917549CF99F7}"/>
              </a:ext>
            </a:extLst>
          </p:cNvPr>
          <p:cNvGrpSpPr/>
          <p:nvPr/>
        </p:nvGrpSpPr>
        <p:grpSpPr>
          <a:xfrm rot="10800000">
            <a:off x="-2069357" y="-1429998"/>
            <a:ext cx="22213039" cy="6767488"/>
            <a:chOff x="-899191" y="5264926"/>
            <a:chExt cx="20541762" cy="6258312"/>
          </a:xfrm>
        </p:grpSpPr>
        <p:pic>
          <p:nvPicPr>
            <p:cNvPr id="14" name="Picture 13" descr="Background pattern&#10;&#10;Description automatically generated">
              <a:extLst>
                <a:ext uri="{FF2B5EF4-FFF2-40B4-BE49-F238E27FC236}">
                  <a16:creationId xmlns:a16="http://schemas.microsoft.com/office/drawing/2014/main" id="{5E7814FA-E51E-4688-8027-414AB6960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5" name="Picture 14" descr="Background pattern&#10;&#10;Description automatically generated">
              <a:extLst>
                <a:ext uri="{FF2B5EF4-FFF2-40B4-BE49-F238E27FC236}">
                  <a16:creationId xmlns:a16="http://schemas.microsoft.com/office/drawing/2014/main" id="{A07D3806-8E5E-4E48-80C7-07AD7D3FB5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6" name="Picture 15" descr="Background pattern&#10;&#10;Description automatically generated">
              <a:extLst>
                <a:ext uri="{FF2B5EF4-FFF2-40B4-BE49-F238E27FC236}">
                  <a16:creationId xmlns:a16="http://schemas.microsoft.com/office/drawing/2014/main" id="{26C03BE8-D125-4E66-AAE5-615289E8D8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2" name="Picture 11" descr="A picture containing water, outdoor, dark, nature&#10;&#10;Description automatically generated">
            <a:extLst>
              <a:ext uri="{FF2B5EF4-FFF2-40B4-BE49-F238E27FC236}">
                <a16:creationId xmlns:a16="http://schemas.microsoft.com/office/drawing/2014/main" id="{800E8E5D-B896-3743-8E20-316CFDA6556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34144" y="723302"/>
            <a:ext cx="7559040" cy="8230796"/>
          </a:xfrm>
          <a:prstGeom prst="rect">
            <a:avLst/>
          </a:prstGeom>
        </p:spPr>
      </p:pic>
      <p:sp>
        <p:nvSpPr>
          <p:cNvPr id="19" name="TextBox 18">
            <a:extLst>
              <a:ext uri="{FF2B5EF4-FFF2-40B4-BE49-F238E27FC236}">
                <a16:creationId xmlns:a16="http://schemas.microsoft.com/office/drawing/2014/main" id="{6177F2C1-60E0-EB4B-AFFD-4AFF0C1CF391}"/>
              </a:ext>
            </a:extLst>
          </p:cNvPr>
          <p:cNvSpPr txBox="1"/>
          <p:nvPr/>
        </p:nvSpPr>
        <p:spPr>
          <a:xfrm>
            <a:off x="10069535" y="7709916"/>
            <a:ext cx="6633506" cy="954107"/>
          </a:xfrm>
          <a:prstGeom prst="rect">
            <a:avLst/>
          </a:prstGeom>
          <a:noFill/>
        </p:spPr>
        <p:txBody>
          <a:bodyPr wrap="square" rtlCol="0">
            <a:spAutoFit/>
          </a:bodyPr>
          <a:lstStyle/>
          <a:p>
            <a:pPr algn="ctr"/>
            <a:r>
              <a:rPr lang="en-US" sz="2800" b="1" dirty="0">
                <a:solidFill>
                  <a:srgbClr val="00A9C1"/>
                </a:solidFill>
                <a:latin typeface="Arial" panose="020B0604020202020204" pitchFamily="34" charset="0"/>
                <a:cs typeface="Arial" panose="020B0604020202020204" pitchFamily="34" charset="0"/>
                <a:sym typeface="Calibri"/>
              </a:rPr>
              <a:t>How might new discoveries in space help us?</a:t>
            </a:r>
            <a:r>
              <a:rPr lang="en-US" sz="2800" b="1" dirty="0">
                <a:solidFill>
                  <a:srgbClr val="00A9C1"/>
                </a:solidFill>
                <a:latin typeface="Arial" panose="020B0604020202020204" pitchFamily="34" charset="0"/>
                <a:cs typeface="Arial" panose="020B0604020202020204" pitchFamily="34" charset="0"/>
              </a:rPr>
              <a:t> </a:t>
            </a:r>
            <a:r>
              <a:rPr lang="en-US" sz="2800" b="1" dirty="0">
                <a:solidFill>
                  <a:srgbClr val="00A9C1"/>
                </a:solidFill>
                <a:latin typeface="Arial" panose="020B0604020202020204" pitchFamily="34" charset="0"/>
                <a:cs typeface="Arial" panose="020B0604020202020204" pitchFamily="34" charset="0"/>
                <a:sym typeface="Calibri"/>
              </a:rPr>
              <a:t>What are the new frontiers?</a:t>
            </a:r>
            <a:endParaRPr lang="en-US" sz="2800" b="1" dirty="0">
              <a:solidFill>
                <a:srgbClr val="00A9C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2EC2839-D8CB-3547-985E-B943F9F0525D}"/>
              </a:ext>
            </a:extLst>
          </p:cNvPr>
          <p:cNvSpPr txBox="1"/>
          <p:nvPr/>
        </p:nvSpPr>
        <p:spPr>
          <a:xfrm>
            <a:off x="9942786" y="1164944"/>
            <a:ext cx="6957849" cy="1815882"/>
          </a:xfrm>
          <a:prstGeom prst="rect">
            <a:avLst/>
          </a:prstGeom>
          <a:noFill/>
        </p:spPr>
        <p:txBody>
          <a:bodyPr wrap="square" rtlCol="0">
            <a:spAutoFit/>
          </a:bodyPr>
          <a:lstStyle/>
          <a:p>
            <a:pPr algn="ctr"/>
            <a:r>
              <a:rPr lang="en-US" sz="2800" b="1" dirty="0">
                <a:solidFill>
                  <a:srgbClr val="00A9C1"/>
                </a:solidFill>
                <a:latin typeface="Arial" panose="020B0604020202020204" pitchFamily="34" charset="0"/>
                <a:cs typeface="Arial" panose="020B0604020202020204" pitchFamily="34" charset="0"/>
                <a:sym typeface="Calibri"/>
              </a:rPr>
              <a:t>Space has always inspired people, young and old.  It continues to be a great source of wonder in our lives. Space seems closer than ever before. </a:t>
            </a:r>
            <a:endParaRPr lang="en-US" sz="2800" b="1" dirty="0">
              <a:solidFill>
                <a:srgbClr val="00A9C1"/>
              </a:solidFill>
              <a:latin typeface="Arial" panose="020B0604020202020204" pitchFamily="34" charset="0"/>
              <a:cs typeface="Arial" panose="020B0604020202020204" pitchFamily="34" charset="0"/>
            </a:endParaRPr>
          </a:p>
        </p:txBody>
      </p:sp>
      <p:pic>
        <p:nvPicPr>
          <p:cNvPr id="21" name="Picture 20" title="Illustration of a space shuttle in flight">
            <a:extLst>
              <a:ext uri="{FF2B5EF4-FFF2-40B4-BE49-F238E27FC236}">
                <a16:creationId xmlns:a16="http://schemas.microsoft.com/office/drawing/2014/main" id="{A9C5A991-DDA9-C742-8D36-D571B96FDC6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969" t="-14092" r="-38614"/>
          <a:stretch/>
        </p:blipFill>
        <p:spPr>
          <a:xfrm rot="2697307">
            <a:off x="6397804" y="3031409"/>
            <a:ext cx="5266944" cy="10046208"/>
          </a:xfrm>
          <a:prstGeom prst="rect">
            <a:avLst/>
          </a:prstGeom>
        </p:spPr>
      </p:pic>
      <p:sp>
        <p:nvSpPr>
          <p:cNvPr id="22" name="TextBox 21">
            <a:extLst>
              <a:ext uri="{FF2B5EF4-FFF2-40B4-BE49-F238E27FC236}">
                <a16:creationId xmlns:a16="http://schemas.microsoft.com/office/drawing/2014/main" id="{9BD3E356-EC26-5341-A28C-C50347C901ED}"/>
              </a:ext>
            </a:extLst>
          </p:cNvPr>
          <p:cNvSpPr txBox="1"/>
          <p:nvPr/>
        </p:nvSpPr>
        <p:spPr>
          <a:xfrm>
            <a:off x="1102413" y="1686017"/>
            <a:ext cx="7662833" cy="7171194"/>
          </a:xfrm>
          <a:prstGeom prst="rect">
            <a:avLst/>
          </a:prstGeom>
          <a:noFill/>
        </p:spPr>
        <p:txBody>
          <a:bodyPr wrap="square" rtlCol="0">
            <a:spAutoFit/>
          </a:bodyPr>
          <a:lstStyle/>
          <a:p>
            <a:r>
              <a:rPr lang="en-AU" sz="2000" dirty="0">
                <a:latin typeface="Arial" panose="020B0604020202020204" pitchFamily="34" charset="0"/>
                <a:cs typeface="Arial" panose="020B0604020202020204" pitchFamily="34" charset="0"/>
              </a:rPr>
              <a:t>This READ ALOUD Interactive Slideshow is for primary classes taking part in </a:t>
            </a:r>
            <a:r>
              <a:rPr lang="en-AU" sz="2000" dirty="0">
                <a:solidFill>
                  <a:srgbClr val="7030A0"/>
                </a:solidFill>
                <a:latin typeface="Arial" panose="020B0604020202020204" pitchFamily="34" charset="0"/>
                <a:cs typeface="Arial" panose="020B0604020202020204" pitchFamily="34" charset="0"/>
              </a:rPr>
              <a:t>Australia Post Stamp </a:t>
            </a:r>
            <a:r>
              <a:rPr lang="en-AU" sz="2000" dirty="0">
                <a:latin typeface="Arial" panose="020B0604020202020204" pitchFamily="34" charset="0"/>
                <a:cs typeface="Arial" panose="020B0604020202020204" pitchFamily="34" charset="0"/>
              </a:rPr>
              <a:t>Collecting Month 2021. It introduces the </a:t>
            </a:r>
            <a:r>
              <a:rPr lang="en-AU" sz="2000" dirty="0">
                <a:solidFill>
                  <a:srgbClr val="7030A0"/>
                </a:solidFill>
                <a:latin typeface="Arial" panose="020B0604020202020204" pitchFamily="34" charset="0"/>
                <a:cs typeface="Arial" panose="020B0604020202020204" pitchFamily="34" charset="0"/>
              </a:rPr>
              <a:t>Aiming for the Stars! </a:t>
            </a:r>
            <a:r>
              <a:rPr lang="en-AU" sz="2000" dirty="0">
                <a:latin typeface="Arial" panose="020B0604020202020204" pitchFamily="34" charset="0"/>
                <a:cs typeface="Arial" panose="020B0604020202020204" pitchFamily="34" charset="0"/>
              </a:rPr>
              <a:t>unit, one of three innovation themes of this year’s </a:t>
            </a:r>
            <a:r>
              <a:rPr lang="en-AU" sz="2000" dirty="0">
                <a:solidFill>
                  <a:srgbClr val="7030A0"/>
                </a:solidFill>
                <a:latin typeface="Arial" panose="020B0604020202020204" pitchFamily="34" charset="0"/>
                <a:cs typeface="Arial" panose="020B0604020202020204" pitchFamily="34" charset="0"/>
              </a:rPr>
              <a:t>Full STEAM Ahead! </a:t>
            </a:r>
            <a:r>
              <a:rPr lang="en-AU" sz="2000" dirty="0">
                <a:latin typeface="Arial" panose="020B0604020202020204" pitchFamily="34" charset="0"/>
                <a:cs typeface="Arial" panose="020B0604020202020204" pitchFamily="34" charset="0"/>
              </a:rPr>
              <a:t>program.</a:t>
            </a:r>
          </a:p>
          <a:p>
            <a:br>
              <a:rPr lang="en-AU" sz="2000" dirty="0">
                <a:latin typeface="Arial" panose="020B0604020202020204" pitchFamily="34" charset="0"/>
                <a:cs typeface="Arial" panose="020B0604020202020204" pitchFamily="34" charset="0"/>
              </a:rPr>
            </a:br>
            <a:r>
              <a:rPr lang="en-AU" sz="2000" dirty="0">
                <a:latin typeface="Arial" panose="020B0604020202020204" pitchFamily="34" charset="0"/>
                <a:cs typeface="Arial" panose="020B0604020202020204" pitchFamily="34" charset="0"/>
              </a:rPr>
              <a:t>The slideshow introduces students to space exploration and features background information, quizzes and thought-provoking discussion questions intended to extend your students’ thinking about technology and STEAM-learning.</a:t>
            </a:r>
          </a:p>
          <a:p>
            <a:br>
              <a:rPr lang="en-AU" sz="2000" dirty="0">
                <a:latin typeface="Arial" panose="020B0604020202020204" pitchFamily="34" charset="0"/>
                <a:cs typeface="Arial" panose="020B0604020202020204" pitchFamily="34" charset="0"/>
              </a:rPr>
            </a:br>
            <a:r>
              <a:rPr lang="en-AU" sz="2000" dirty="0">
                <a:latin typeface="Arial" panose="020B0604020202020204" pitchFamily="34" charset="0"/>
                <a:cs typeface="Arial" panose="020B0604020202020204" pitchFamily="34" charset="0"/>
              </a:rPr>
              <a:t>Teachers should read through and discuss this slideshow with their class. Some of the topics discussed raise ethical issues. Teachers should use their discretion when introducing some of these themes.</a:t>
            </a:r>
          </a:p>
          <a:p>
            <a:br>
              <a:rPr lang="en-AU" sz="2000" dirty="0">
                <a:latin typeface="Arial" panose="020B0604020202020204" pitchFamily="34" charset="0"/>
                <a:cs typeface="Arial" panose="020B0604020202020204" pitchFamily="34" charset="0"/>
              </a:rPr>
            </a:br>
            <a:r>
              <a:rPr lang="en-AU" sz="2000" dirty="0">
                <a:latin typeface="Arial" panose="020B0604020202020204" pitchFamily="34" charset="0"/>
                <a:cs typeface="Arial" panose="020B0604020202020204" pitchFamily="34" charset="0"/>
              </a:rPr>
              <a:t>The content in this slideshow is linked to the Australian Curriculum. For more detail, please see the </a:t>
            </a:r>
            <a:r>
              <a:rPr lang="en-AU" sz="2000" dirty="0">
                <a:solidFill>
                  <a:srgbClr val="7030A0"/>
                </a:solidFill>
                <a:latin typeface="Arial" panose="020B0604020202020204" pitchFamily="34" charset="0"/>
                <a:cs typeface="Arial" panose="020B0604020202020204" pitchFamily="34" charset="0"/>
              </a:rPr>
              <a:t>Australia Post Stamp Collecting Month 2021 </a:t>
            </a:r>
            <a:r>
              <a:rPr lang="en-AU" sz="2000" dirty="0">
                <a:latin typeface="Arial" panose="020B0604020202020204" pitchFamily="34" charset="0"/>
                <a:cs typeface="Arial" panose="020B0604020202020204" pitchFamily="34" charset="0"/>
              </a:rPr>
              <a:t>Teacher Guides.</a:t>
            </a:r>
          </a:p>
          <a:p>
            <a:br>
              <a:rPr lang="en-AU" sz="2000" dirty="0">
                <a:latin typeface="Arial" panose="020B0604020202020204" pitchFamily="34" charset="0"/>
                <a:cs typeface="Arial" panose="020B0604020202020204" pitchFamily="34" charset="0"/>
              </a:rPr>
            </a:br>
            <a:r>
              <a:rPr lang="en-AU" sz="2000" dirty="0">
                <a:latin typeface="Arial" panose="020B0604020202020204" pitchFamily="34" charset="0"/>
                <a:cs typeface="Arial" panose="020B0604020202020204" pitchFamily="34" charset="0"/>
              </a:rPr>
              <a:t>The Teacher Guides provide a range of complementary activities and investigations.</a:t>
            </a:r>
          </a:p>
          <a:p>
            <a:br>
              <a:rPr lang="en-AU" sz="2000" dirty="0">
                <a:latin typeface="Arial" panose="020B0604020202020204" pitchFamily="34" charset="0"/>
                <a:cs typeface="Arial" panose="020B0604020202020204" pitchFamily="34" charset="0"/>
              </a:rPr>
            </a:br>
            <a:endParaRPr lang="en-US" sz="2000" u="none" strike="noStrike" dirty="0">
              <a:solidFill>
                <a:srgbClr val="000000"/>
              </a:solidFill>
              <a:latin typeface="Arial" panose="020B0604020202020204" pitchFamily="34" charset="0"/>
              <a:cs typeface="Arial" panose="020B0604020202020204" pitchFamily="34" charset="0"/>
            </a:endParaRPr>
          </a:p>
        </p:txBody>
      </p:sp>
      <p:pic>
        <p:nvPicPr>
          <p:cNvPr id="18" name="Picture 17" title="Text: Who is the slideshow for?">
            <a:extLst>
              <a:ext uri="{FF2B5EF4-FFF2-40B4-BE49-F238E27FC236}">
                <a16:creationId xmlns:a16="http://schemas.microsoft.com/office/drawing/2014/main" id="{9B67A6B7-D638-6D42-BF8D-0073F325F3D1}"/>
              </a:ext>
            </a:extLst>
          </p:cNvPr>
          <p:cNvPicPr>
            <a:picLocks noChangeAspect="1"/>
          </p:cNvPicPr>
          <p:nvPr/>
        </p:nvPicPr>
        <p:blipFill>
          <a:blip r:embed="rId7"/>
          <a:stretch>
            <a:fillRect/>
          </a:stretch>
        </p:blipFill>
        <p:spPr>
          <a:xfrm>
            <a:off x="1159913" y="861844"/>
            <a:ext cx="5435600" cy="469900"/>
          </a:xfrm>
          <a:prstGeom prst="rect">
            <a:avLst/>
          </a:prstGeom>
        </p:spPr>
      </p:pic>
      <p:sp>
        <p:nvSpPr>
          <p:cNvPr id="2" name="Title 1" hidden="1">
            <a:extLst>
              <a:ext uri="{FF2B5EF4-FFF2-40B4-BE49-F238E27FC236}">
                <a16:creationId xmlns:a16="http://schemas.microsoft.com/office/drawing/2014/main" id="{F91A141D-91F6-4806-A8C5-99E5E6725C8B}"/>
              </a:ext>
            </a:extLst>
          </p:cNvPr>
          <p:cNvSpPr>
            <a:spLocks noGrp="1"/>
          </p:cNvSpPr>
          <p:nvPr>
            <p:ph type="title"/>
          </p:nvPr>
        </p:nvSpPr>
        <p:spPr/>
        <p:txBody>
          <a:bodyPr/>
          <a:lstStyle/>
          <a:p>
            <a:r>
              <a:rPr lang="en-AU" dirty="0"/>
              <a:t>Who is the slideshow for?</a:t>
            </a:r>
          </a:p>
        </p:txBody>
      </p:sp>
      <p:sp>
        <p:nvSpPr>
          <p:cNvPr id="3" name="Content Placeholder 2" hidden="1">
            <a:extLst>
              <a:ext uri="{FF2B5EF4-FFF2-40B4-BE49-F238E27FC236}">
                <a16:creationId xmlns:a16="http://schemas.microsoft.com/office/drawing/2014/main" id="{F51ACEB8-3E1D-4553-B4AF-ACB2E7FB560F}"/>
              </a:ext>
            </a:extLst>
          </p:cNvPr>
          <p:cNvSpPr>
            <a:spLocks noGrp="1"/>
          </p:cNvSpPr>
          <p:nvPr>
            <p:ph idx="1"/>
          </p:nvPr>
        </p:nvSpPr>
        <p:spPr/>
        <p:txBody>
          <a:bodyPr/>
          <a:lstStyle/>
          <a:p>
            <a:endParaRPr lang="en-AU" dirty="0"/>
          </a:p>
        </p:txBody>
      </p:sp>
    </p:spTree>
    <p:extLst>
      <p:ext uri="{BB962C8B-B14F-4D97-AF65-F5344CB8AC3E}">
        <p14:creationId xmlns:p14="http://schemas.microsoft.com/office/powerpoint/2010/main" val="342911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p:tgtEl>
                                          <p:spTgt spid="21"/>
                                        </p:tgtEl>
                                        <p:attrNameLst>
                                          <p:attrName>ppt_x</p:attrName>
                                        </p:attrNameLst>
                                      </p:cBhvr>
                                      <p:tavLst>
                                        <p:tav tm="0">
                                          <p:val>
                                            <p:strVal val="#ppt_x-#ppt_w*1.125000"/>
                                          </p:val>
                                        </p:tav>
                                        <p:tav tm="100000">
                                          <p:val>
                                            <p:strVal val="#ppt_x"/>
                                          </p:val>
                                        </p:tav>
                                      </p:tavLst>
                                    </p:anim>
                                    <p:animEffect transition="in" filter="wipe(right)">
                                      <p:cBhvr>
                                        <p:cTn id="1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title="Background graphic element">
            <a:extLst>
              <a:ext uri="{FF2B5EF4-FFF2-40B4-BE49-F238E27FC236}">
                <a16:creationId xmlns:a16="http://schemas.microsoft.com/office/drawing/2014/main" id="{41F41DA5-0BCE-4578-861A-0DC3C1F7365D}"/>
              </a:ext>
            </a:extLst>
          </p:cNvPr>
          <p:cNvGrpSpPr/>
          <p:nvPr/>
        </p:nvGrpSpPr>
        <p:grpSpPr>
          <a:xfrm rot="10800000">
            <a:off x="-2084347" y="4927672"/>
            <a:ext cx="22213039" cy="6767488"/>
            <a:chOff x="-899191" y="5264926"/>
            <a:chExt cx="20541762" cy="6258312"/>
          </a:xfrm>
        </p:grpSpPr>
        <p:pic>
          <p:nvPicPr>
            <p:cNvPr id="7" name="Picture 6" descr="Background pattern&#10;&#10;Description automatically generated">
              <a:extLst>
                <a:ext uri="{FF2B5EF4-FFF2-40B4-BE49-F238E27FC236}">
                  <a16:creationId xmlns:a16="http://schemas.microsoft.com/office/drawing/2014/main" id="{D4A3D547-07CA-4F21-A141-5CE47716E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9" name="Picture 8" descr="Background pattern&#10;&#10;Description automatically generated">
              <a:extLst>
                <a:ext uri="{FF2B5EF4-FFF2-40B4-BE49-F238E27FC236}">
                  <a16:creationId xmlns:a16="http://schemas.microsoft.com/office/drawing/2014/main" id="{E83EECE5-8F31-43B0-8219-DBFA05DCC6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0" name="Picture 9" descr="Background pattern&#10;&#10;Description automatically generated">
              <a:extLst>
                <a:ext uri="{FF2B5EF4-FFF2-40B4-BE49-F238E27FC236}">
                  <a16:creationId xmlns:a16="http://schemas.microsoft.com/office/drawing/2014/main" id="{A6212DD1-43C5-409B-A0C6-58C714E339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25" name="Picture 24" descr="A close up of the moon&#10;&#10;Description automatically generated">
            <a:extLst>
              <a:ext uri="{FF2B5EF4-FFF2-40B4-BE49-F238E27FC236}">
                <a16:creationId xmlns:a16="http://schemas.microsoft.com/office/drawing/2014/main" id="{CA10C45E-E55D-294A-8912-7901987C17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9599" y="-1873406"/>
            <a:ext cx="13973175" cy="13973175"/>
          </a:xfrm>
          <a:prstGeom prst="rect">
            <a:avLst/>
          </a:prstGeom>
        </p:spPr>
      </p:pic>
      <p:pic>
        <p:nvPicPr>
          <p:cNvPr id="17" name="Picture 16" title="Map of stars">
            <a:extLst>
              <a:ext uri="{FF2B5EF4-FFF2-40B4-BE49-F238E27FC236}">
                <a16:creationId xmlns:a16="http://schemas.microsoft.com/office/drawing/2014/main" id="{DA6147CF-4023-5946-B9F2-25B87609D7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265229" y="5012872"/>
            <a:ext cx="5974096" cy="4604657"/>
          </a:xfrm>
          <a:prstGeom prst="rect">
            <a:avLst/>
          </a:prstGeom>
        </p:spPr>
      </p:pic>
      <p:pic>
        <p:nvPicPr>
          <p:cNvPr id="15" name="Google Shape;1703;p134" title="Picture of Stonehedge in England">
            <a:extLst>
              <a:ext uri="{FF2B5EF4-FFF2-40B4-BE49-F238E27FC236}">
                <a16:creationId xmlns:a16="http://schemas.microsoft.com/office/drawing/2014/main" id="{ECBBF93B-9008-A04B-9A5F-C8E773776709}"/>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242913" y="690532"/>
            <a:ext cx="5979660" cy="3971690"/>
          </a:xfrm>
          <a:prstGeom prst="rect">
            <a:avLst/>
          </a:prstGeom>
          <a:noFill/>
          <a:ln>
            <a:noFill/>
          </a:ln>
        </p:spPr>
      </p:pic>
      <p:sp>
        <p:nvSpPr>
          <p:cNvPr id="27" name="TextBox 26">
            <a:extLst>
              <a:ext uri="{FF2B5EF4-FFF2-40B4-BE49-F238E27FC236}">
                <a16:creationId xmlns:a16="http://schemas.microsoft.com/office/drawing/2014/main" id="{37CBA177-6C3F-E44B-8F16-9BA1E374C7A8}"/>
              </a:ext>
            </a:extLst>
          </p:cNvPr>
          <p:cNvSpPr txBox="1"/>
          <p:nvPr/>
        </p:nvSpPr>
        <p:spPr>
          <a:xfrm>
            <a:off x="1235685" y="1831535"/>
            <a:ext cx="7336202" cy="7294305"/>
          </a:xfrm>
          <a:prstGeom prst="rect">
            <a:avLst/>
          </a:prstGeom>
          <a:noFill/>
        </p:spPr>
        <p:txBody>
          <a:bodyPr wrap="square" rtlCol="0">
            <a:spAutoFit/>
          </a:bodyPr>
          <a:lstStyle/>
          <a:p>
            <a:pPr lvl="0"/>
            <a:r>
              <a:rPr lang="en-US" sz="2000" dirty="0">
                <a:solidFill>
                  <a:schemeClr val="dk1"/>
                </a:solidFill>
                <a:latin typeface="Arial" panose="020B0604020202020204" pitchFamily="34" charset="0"/>
                <a:ea typeface="Calibri"/>
                <a:cs typeface="Arial" panose="020B0604020202020204" pitchFamily="34" charset="0"/>
                <a:sym typeface="Calibri"/>
              </a:rPr>
              <a:t>For thousands of years, humans have been fascinated</a:t>
            </a:r>
            <a:br>
              <a:rPr lang="en-US" sz="2000" dirty="0">
                <a:solidFill>
                  <a:schemeClr val="dk1"/>
                </a:solidFill>
                <a:latin typeface="Arial" panose="020B0604020202020204" pitchFamily="34" charset="0"/>
                <a:ea typeface="Calibri"/>
                <a:cs typeface="Arial" panose="020B0604020202020204" pitchFamily="34" charset="0"/>
                <a:sym typeface="Calibri"/>
              </a:rPr>
            </a:br>
            <a:r>
              <a:rPr lang="en-US" sz="2000" dirty="0">
                <a:solidFill>
                  <a:schemeClr val="dk1"/>
                </a:solidFill>
                <a:latin typeface="Arial" panose="020B0604020202020204" pitchFamily="34" charset="0"/>
                <a:ea typeface="Calibri"/>
                <a:cs typeface="Arial" panose="020B0604020202020204" pitchFamily="34" charset="0"/>
                <a:sym typeface="Calibri"/>
              </a:rPr>
              <a:t> by the stars.</a:t>
            </a:r>
          </a:p>
          <a:p>
            <a:endParaRPr lang="en-US" sz="2400" dirty="0">
              <a:solidFill>
                <a:srgbClr val="00A9C1"/>
              </a:solidFill>
              <a:latin typeface="Arial" panose="020B0604020202020204" pitchFamily="34" charset="0"/>
              <a:cs typeface="Arial" panose="020B0604020202020204" pitchFamily="34" charset="0"/>
              <a:sym typeface="Calibri"/>
            </a:endParaRPr>
          </a:p>
          <a:p>
            <a:r>
              <a:rPr lang="en-US" sz="2400" dirty="0">
                <a:solidFill>
                  <a:srgbClr val="00A9C1"/>
                </a:solidFill>
                <a:latin typeface="Arial" panose="020B0604020202020204" pitchFamily="34" charset="0"/>
                <a:cs typeface="Arial" panose="020B0604020202020204" pitchFamily="34" charset="0"/>
                <a:sym typeface="Calibri"/>
              </a:rPr>
              <a:t>Which ancient societies do you think </a:t>
            </a:r>
            <a:br>
              <a:rPr lang="en-US" sz="2400" dirty="0">
                <a:solidFill>
                  <a:srgbClr val="00A9C1"/>
                </a:solidFill>
                <a:latin typeface="Arial" panose="020B0604020202020204" pitchFamily="34" charset="0"/>
                <a:cs typeface="Arial" panose="020B0604020202020204" pitchFamily="34" charset="0"/>
                <a:sym typeface="Calibri"/>
              </a:rPr>
            </a:br>
            <a:r>
              <a:rPr lang="en-US" sz="2400" dirty="0">
                <a:solidFill>
                  <a:srgbClr val="00A9C1"/>
                </a:solidFill>
                <a:latin typeface="Arial" panose="020B0604020202020204" pitchFamily="34" charset="0"/>
                <a:cs typeface="Arial" panose="020B0604020202020204" pitchFamily="34" charset="0"/>
                <a:sym typeface="Calibri"/>
              </a:rPr>
              <a:t>were most fascinated by space and the stars? </a:t>
            </a:r>
            <a:br>
              <a:rPr lang="en-US" sz="2400" dirty="0">
                <a:solidFill>
                  <a:srgbClr val="00A9C1"/>
                </a:solidFill>
                <a:latin typeface="Arial" panose="020B0604020202020204" pitchFamily="34" charset="0"/>
                <a:cs typeface="Arial" panose="020B0604020202020204" pitchFamily="34" charset="0"/>
                <a:sym typeface="Calibri"/>
              </a:rPr>
            </a:br>
            <a:br>
              <a:rPr lang="en-US" sz="2400" dirty="0">
                <a:solidFill>
                  <a:srgbClr val="00A9C1"/>
                </a:solidFill>
                <a:latin typeface="Arial" panose="020B0604020202020204" pitchFamily="34" charset="0"/>
                <a:cs typeface="Arial" panose="020B0604020202020204" pitchFamily="34" charset="0"/>
                <a:sym typeface="Calibri"/>
              </a:rPr>
            </a:br>
            <a:r>
              <a:rPr lang="en-US" sz="2400" dirty="0">
                <a:solidFill>
                  <a:srgbClr val="00A9C1"/>
                </a:solidFill>
                <a:latin typeface="Arial" panose="020B0604020202020204" pitchFamily="34" charset="0"/>
                <a:cs typeface="Arial" panose="020B0604020202020204" pitchFamily="34" charset="0"/>
                <a:sym typeface="Calibri"/>
              </a:rPr>
              <a:t>All of them were!</a:t>
            </a:r>
          </a:p>
          <a:p>
            <a:endParaRPr lang="en-US" sz="2000" u="none" strike="noStrike" dirty="0">
              <a:solidFill>
                <a:srgbClr val="000000"/>
              </a:solidFill>
              <a:latin typeface="Arial" panose="020B0604020202020204" pitchFamily="34" charset="0"/>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Ancient Egyptians, ancient Chinese, First Nations Australians, Incas, and many other ancient peoples studied “the heavens”. </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They used their understanding of space to:</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marL="457200" lvl="0" indent="-317500">
              <a:buClr>
                <a:schemeClr val="dk1"/>
              </a:buClr>
              <a:buSzPts val="14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make calendars</a:t>
            </a:r>
          </a:p>
          <a:p>
            <a:pPr marL="457200" lvl="0" indent="-317500">
              <a:buClr>
                <a:schemeClr val="dk1"/>
              </a:buClr>
              <a:buSzPts val="14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make clocks</a:t>
            </a:r>
          </a:p>
          <a:p>
            <a:pPr marL="457200" lvl="0" indent="-317500">
              <a:buClr>
                <a:schemeClr val="dk1"/>
              </a:buClr>
              <a:buSzPts val="14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predict the seasons.</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They knew that studying space could help them understand their own planet, Earth. Space and “the heavens” have also played an important role in many religions.</a:t>
            </a:r>
            <a:endParaRPr lang="en-US" sz="2000" dirty="0">
              <a:latin typeface="Arial" panose="020B0604020202020204" pitchFamily="34" charset="0"/>
              <a:ea typeface="Calibri"/>
              <a:cs typeface="Arial" panose="020B0604020202020204" pitchFamily="34" charset="0"/>
              <a:sym typeface="Calibri"/>
            </a:endParaRPr>
          </a:p>
          <a:p>
            <a:pPr lvl="0" algn="just"/>
            <a:endParaRPr lang="en-US" sz="2400" dirty="0">
              <a:latin typeface="Arial" panose="020B0604020202020204" pitchFamily="34" charset="0"/>
              <a:ea typeface="Calibri"/>
              <a:cs typeface="Arial" panose="020B0604020202020204" pitchFamily="34" charset="0"/>
              <a:sym typeface="Calibri"/>
            </a:endParaRPr>
          </a:p>
          <a:p>
            <a:pPr marL="285750" indent="-285750">
              <a:buFont typeface="Arial" panose="020B0604020202020204" pitchFamily="34" charset="0"/>
              <a:buChar char="•"/>
            </a:pPr>
            <a:endParaRPr lang="en-US" sz="2400" u="none" strike="noStrike" dirty="0">
              <a:solidFill>
                <a:srgbClr val="000000"/>
              </a:solidFill>
              <a:latin typeface="Arial" panose="020B0604020202020204" pitchFamily="34" charset="0"/>
            </a:endParaRPr>
          </a:p>
        </p:txBody>
      </p:sp>
      <p:pic>
        <p:nvPicPr>
          <p:cNvPr id="2" name="Picture 1" title="Text: Ancient Societies &amp; the Night Sky">
            <a:extLst>
              <a:ext uri="{FF2B5EF4-FFF2-40B4-BE49-F238E27FC236}">
                <a16:creationId xmlns:a16="http://schemas.microsoft.com/office/drawing/2014/main" id="{4CF2C914-9354-6B4F-BB3A-00E00566A569}"/>
              </a:ext>
            </a:extLst>
          </p:cNvPr>
          <p:cNvPicPr>
            <a:picLocks noChangeAspect="1"/>
          </p:cNvPicPr>
          <p:nvPr/>
        </p:nvPicPr>
        <p:blipFill>
          <a:blip r:embed="rId7"/>
          <a:stretch>
            <a:fillRect/>
          </a:stretch>
        </p:blipFill>
        <p:spPr>
          <a:xfrm>
            <a:off x="1176217" y="802053"/>
            <a:ext cx="6756400" cy="558800"/>
          </a:xfrm>
          <a:prstGeom prst="rect">
            <a:avLst/>
          </a:prstGeom>
        </p:spPr>
      </p:pic>
      <p:sp>
        <p:nvSpPr>
          <p:cNvPr id="3" name="Title 2" hidden="1">
            <a:extLst>
              <a:ext uri="{FF2B5EF4-FFF2-40B4-BE49-F238E27FC236}">
                <a16:creationId xmlns:a16="http://schemas.microsoft.com/office/drawing/2014/main" id="{CB7E9BC6-159A-4301-8278-CDDEFBB1FCA0}"/>
              </a:ext>
            </a:extLst>
          </p:cNvPr>
          <p:cNvSpPr>
            <a:spLocks noGrp="1"/>
          </p:cNvSpPr>
          <p:nvPr>
            <p:ph type="title"/>
          </p:nvPr>
        </p:nvSpPr>
        <p:spPr/>
        <p:txBody>
          <a:bodyPr/>
          <a:lstStyle/>
          <a:p>
            <a:r>
              <a:rPr lang="en-AU" dirty="0"/>
              <a:t>Ancient Societies &amp; the Night Sky</a:t>
            </a:r>
          </a:p>
        </p:txBody>
      </p:sp>
      <p:sp>
        <p:nvSpPr>
          <p:cNvPr id="4" name="Content Placeholder 3" hidden="1">
            <a:extLst>
              <a:ext uri="{FF2B5EF4-FFF2-40B4-BE49-F238E27FC236}">
                <a16:creationId xmlns:a16="http://schemas.microsoft.com/office/drawing/2014/main" id="{6B5E4ACD-2241-443B-8F2D-15BA861ECDF2}"/>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20592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par>
                                <p:cTn id="8" presetID="18" presetClass="entr" presetSubtype="1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downLeft)">
                                      <p:cBhvr>
                                        <p:cTn id="10" dur="500"/>
                                        <p:tgtEl>
                                          <p:spTgt spid="17"/>
                                        </p:tgtEl>
                                      </p:cBhvr>
                                    </p:animEffect>
                                  </p:childTnLst>
                                </p:cTn>
                              </p:par>
                              <p:par>
                                <p:cTn id="11" presetID="12" presetClass="entr" presetSubtype="2"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p:tgtEl>
                                          <p:spTgt spid="25"/>
                                        </p:tgtEl>
                                        <p:attrNameLst>
                                          <p:attrName>ppt_x</p:attrName>
                                        </p:attrNameLst>
                                      </p:cBhvr>
                                      <p:tavLst>
                                        <p:tav tm="0">
                                          <p:val>
                                            <p:strVal val="#ppt_x+#ppt_w*1.125000"/>
                                          </p:val>
                                        </p:tav>
                                        <p:tav tm="100000">
                                          <p:val>
                                            <p:strVal val="#ppt_x"/>
                                          </p:val>
                                        </p:tav>
                                      </p:tavLst>
                                    </p:anim>
                                    <p:animEffect transition="in" filter="wipe(left)">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title="text container">
            <a:extLst>
              <a:ext uri="{FF2B5EF4-FFF2-40B4-BE49-F238E27FC236}">
                <a16:creationId xmlns:a16="http://schemas.microsoft.com/office/drawing/2014/main" id="{CE6F088F-D717-8A45-B892-4A2BD435F6EE}"/>
              </a:ext>
            </a:extLst>
          </p:cNvPr>
          <p:cNvSpPr/>
          <p:nvPr/>
        </p:nvSpPr>
        <p:spPr>
          <a:xfrm>
            <a:off x="804672" y="5843588"/>
            <a:ext cx="16959071" cy="3949388"/>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3" name="Group 22" title="Background graphic element">
            <a:extLst>
              <a:ext uri="{FF2B5EF4-FFF2-40B4-BE49-F238E27FC236}">
                <a16:creationId xmlns:a16="http://schemas.microsoft.com/office/drawing/2014/main" id="{3C9218BD-9588-42F9-AB71-0569F1532DB8}"/>
              </a:ext>
            </a:extLst>
          </p:cNvPr>
          <p:cNvGrpSpPr/>
          <p:nvPr/>
        </p:nvGrpSpPr>
        <p:grpSpPr>
          <a:xfrm rot="10800000">
            <a:off x="-1035687" y="-1400337"/>
            <a:ext cx="22213039" cy="6767488"/>
            <a:chOff x="-899191" y="5264926"/>
            <a:chExt cx="20541762" cy="6258312"/>
          </a:xfrm>
        </p:grpSpPr>
        <p:pic>
          <p:nvPicPr>
            <p:cNvPr id="24" name="Picture 23" descr="Background pattern&#10;&#10;Description automatically generated">
              <a:extLst>
                <a:ext uri="{FF2B5EF4-FFF2-40B4-BE49-F238E27FC236}">
                  <a16:creationId xmlns:a16="http://schemas.microsoft.com/office/drawing/2014/main" id="{6401F15B-2F31-4343-BCD5-E13E573833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25" name="Picture 24" descr="Background pattern&#10;&#10;Description automatically generated">
              <a:extLst>
                <a:ext uri="{FF2B5EF4-FFF2-40B4-BE49-F238E27FC236}">
                  <a16:creationId xmlns:a16="http://schemas.microsoft.com/office/drawing/2014/main" id="{FCB47F1E-8B58-461D-B916-588DC1DE3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4" y="5264927"/>
              <a:ext cx="7450370" cy="6258311"/>
            </a:xfrm>
            <a:prstGeom prst="rect">
              <a:avLst/>
            </a:prstGeom>
          </p:spPr>
        </p:pic>
        <p:pic>
          <p:nvPicPr>
            <p:cNvPr id="26" name="Picture 25" descr="Background pattern&#10;&#10;Description automatically generated">
              <a:extLst>
                <a:ext uri="{FF2B5EF4-FFF2-40B4-BE49-F238E27FC236}">
                  <a16:creationId xmlns:a16="http://schemas.microsoft.com/office/drawing/2014/main" id="{DA9490AF-0E03-40D2-87AD-F30CCAA5C6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28" name="Picture 27" title="Photo of one of the ancient Pyramids in Eygpt">
            <a:extLst>
              <a:ext uri="{FF2B5EF4-FFF2-40B4-BE49-F238E27FC236}">
                <a16:creationId xmlns:a16="http://schemas.microsoft.com/office/drawing/2014/main" id="{E56E2A15-9D7B-6A49-A1D8-3723B4EB290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657712" y="1760146"/>
            <a:ext cx="7743756" cy="7237550"/>
          </a:xfrm>
          <a:prstGeom prst="rect">
            <a:avLst/>
          </a:prstGeom>
        </p:spPr>
      </p:pic>
      <p:sp>
        <p:nvSpPr>
          <p:cNvPr id="15" name="TextBox 14">
            <a:extLst>
              <a:ext uri="{FF2B5EF4-FFF2-40B4-BE49-F238E27FC236}">
                <a16:creationId xmlns:a16="http://schemas.microsoft.com/office/drawing/2014/main" id="{16D2D8F3-4670-0849-8F3C-FAC8A111607F}"/>
              </a:ext>
            </a:extLst>
          </p:cNvPr>
          <p:cNvSpPr txBox="1"/>
          <p:nvPr/>
        </p:nvSpPr>
        <p:spPr>
          <a:xfrm>
            <a:off x="5123597" y="7879986"/>
            <a:ext cx="4321515" cy="1308050"/>
          </a:xfrm>
          <a:prstGeom prst="rect">
            <a:avLst/>
          </a:prstGeom>
          <a:noFill/>
        </p:spPr>
        <p:txBody>
          <a:bodyPr wrap="square" rtlCol="0">
            <a:spAutoFit/>
          </a:bodyPr>
          <a:lstStyle/>
          <a:p>
            <a:pPr marL="0" lvl="1" fontAlgn="base">
              <a:spcBef>
                <a:spcPts val="1800"/>
              </a:spcBef>
            </a:pPr>
            <a:r>
              <a:rPr lang="en-US" sz="3200" b="1" i="0" u="none" strike="noStrike" dirty="0">
                <a:effectLst/>
                <a:latin typeface="Arial" panose="020B0604020202020204" pitchFamily="34" charset="0"/>
                <a:cs typeface="Arial" panose="020B0604020202020204" pitchFamily="34" charset="0"/>
              </a:rPr>
              <a:t>c) 2,500 years old</a:t>
            </a:r>
          </a:p>
          <a:p>
            <a:pPr marL="0" lvl="1" fontAlgn="base">
              <a:spcBef>
                <a:spcPts val="1800"/>
              </a:spcBef>
            </a:pPr>
            <a:r>
              <a:rPr lang="en-US" sz="3200" b="1" dirty="0">
                <a:latin typeface="Arial" panose="020B0604020202020204" pitchFamily="34" charset="0"/>
                <a:cs typeface="Arial" panose="020B0604020202020204" pitchFamily="34" charset="0"/>
              </a:rPr>
              <a:t>d) 200,000 years old</a:t>
            </a:r>
            <a:endParaRPr lang="en-US" sz="3200" b="1" i="0" u="none" strike="noStrike" dirty="0">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D2B6C17-8CA4-0746-BB1E-7BA173CF09D0}"/>
              </a:ext>
            </a:extLst>
          </p:cNvPr>
          <p:cNvSpPr txBox="1"/>
          <p:nvPr/>
        </p:nvSpPr>
        <p:spPr>
          <a:xfrm>
            <a:off x="1080173" y="7879986"/>
            <a:ext cx="4321515" cy="1308050"/>
          </a:xfrm>
          <a:prstGeom prst="rect">
            <a:avLst/>
          </a:prstGeom>
          <a:noFill/>
        </p:spPr>
        <p:txBody>
          <a:bodyPr wrap="square" rtlCol="0">
            <a:spAutoFit/>
          </a:bodyPr>
          <a:lstStyle/>
          <a:p>
            <a:pPr marL="514350" lvl="1" indent="-514350" fontAlgn="base">
              <a:spcBef>
                <a:spcPts val="1800"/>
              </a:spcBef>
              <a:buFont typeface="+mj-lt"/>
              <a:buAutoNum type="alphaLcParenR"/>
            </a:pPr>
            <a:r>
              <a:rPr lang="en-US" sz="3200" b="1" i="0" u="none" strike="noStrike" dirty="0">
                <a:effectLst/>
                <a:latin typeface="Arial" panose="020B0604020202020204" pitchFamily="34" charset="0"/>
                <a:cs typeface="Arial" panose="020B0604020202020204" pitchFamily="34" charset="0"/>
              </a:rPr>
              <a:t> 500 years old</a:t>
            </a:r>
          </a:p>
          <a:p>
            <a:pPr marL="514350" lvl="1" indent="-514350" fontAlgn="base">
              <a:spcBef>
                <a:spcPts val="1800"/>
              </a:spcBef>
              <a:buFont typeface="+mj-lt"/>
              <a:buAutoNum type="alphaLcParenR"/>
            </a:pPr>
            <a:r>
              <a:rPr lang="en-US" sz="3200" b="1" i="0" u="none" strike="noStrike" dirty="0">
                <a:effectLst/>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1,000 years old</a:t>
            </a:r>
            <a:endParaRPr lang="en-US" sz="3200" b="1" i="0" u="none" strike="noStrike" dirty="0">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06720BA-DA14-2F40-8CC8-014642C38A1E}"/>
              </a:ext>
            </a:extLst>
          </p:cNvPr>
          <p:cNvSpPr txBox="1"/>
          <p:nvPr/>
        </p:nvSpPr>
        <p:spPr>
          <a:xfrm>
            <a:off x="867025" y="6325286"/>
            <a:ext cx="8723585" cy="1077218"/>
          </a:xfrm>
          <a:prstGeom prst="rect">
            <a:avLst/>
          </a:prstGeom>
          <a:noFill/>
        </p:spPr>
        <p:txBody>
          <a:bodyPr wrap="square" rtlCol="0">
            <a:spAutoFit/>
          </a:bodyPr>
          <a:lstStyle/>
          <a:p>
            <a:pPr algn="ctr"/>
            <a:r>
              <a:rPr lang="en-US" sz="3200" b="1" dirty="0">
                <a:solidFill>
                  <a:srgbClr val="00A9C1"/>
                </a:solidFill>
                <a:latin typeface="Arial" panose="020B0604020202020204" pitchFamily="34" charset="0"/>
                <a:cs typeface="Arial" panose="020B0604020202020204" pitchFamily="34" charset="0"/>
                <a:sym typeface="Calibri"/>
              </a:rPr>
              <a:t>Approximately how old do you think</a:t>
            </a:r>
            <a:br>
              <a:rPr lang="en-US" sz="3200" b="1" dirty="0">
                <a:solidFill>
                  <a:srgbClr val="00A9C1"/>
                </a:solidFill>
                <a:latin typeface="Arial" panose="020B0604020202020204" pitchFamily="34" charset="0"/>
                <a:cs typeface="Arial" panose="020B0604020202020204" pitchFamily="34" charset="0"/>
                <a:sym typeface="Calibri"/>
              </a:rPr>
            </a:br>
            <a:r>
              <a:rPr lang="en-US" sz="3200" b="1" dirty="0">
                <a:solidFill>
                  <a:srgbClr val="00A9C1"/>
                </a:solidFill>
                <a:latin typeface="Arial" panose="020B0604020202020204" pitchFamily="34" charset="0"/>
                <a:cs typeface="Arial" panose="020B0604020202020204" pitchFamily="34" charset="0"/>
                <a:sym typeface="Calibri"/>
              </a:rPr>
              <a:t>the Great Pyramid of Giza is?</a:t>
            </a:r>
          </a:p>
        </p:txBody>
      </p:sp>
      <p:sp>
        <p:nvSpPr>
          <p:cNvPr id="27" name="TextBox 26">
            <a:extLst>
              <a:ext uri="{FF2B5EF4-FFF2-40B4-BE49-F238E27FC236}">
                <a16:creationId xmlns:a16="http://schemas.microsoft.com/office/drawing/2014/main" id="{4D392DE0-B8F2-1B4B-845E-7BCC21F7CA14}"/>
              </a:ext>
            </a:extLst>
          </p:cNvPr>
          <p:cNvSpPr txBox="1"/>
          <p:nvPr/>
        </p:nvSpPr>
        <p:spPr>
          <a:xfrm>
            <a:off x="1182932" y="1790020"/>
            <a:ext cx="8052977" cy="4020203"/>
          </a:xfrm>
          <a:prstGeom prst="rect">
            <a:avLst/>
          </a:prstGeom>
          <a:noFill/>
        </p:spPr>
        <p:txBody>
          <a:bodyPr wrap="square" rtlCol="0">
            <a:spAutoFit/>
          </a:bodyPr>
          <a:lstStyle/>
          <a:p>
            <a:pPr lvl="0">
              <a:lnSpc>
                <a:spcPct val="107142"/>
              </a:lnSpc>
            </a:pPr>
            <a:r>
              <a:rPr lang="en-US" sz="2000" dirty="0">
                <a:latin typeface="Arial" panose="020B0604020202020204" pitchFamily="34" charset="0"/>
                <a:ea typeface="Calibri"/>
                <a:cs typeface="Arial" panose="020B0604020202020204" pitchFamily="34" charset="0"/>
                <a:sym typeface="Calibri"/>
              </a:rPr>
              <a:t>The pyramids in Giza, Egypt, are probably the most famous ancient site in the world. They were the burial place for Egyptian pharaohs (kings) and played a very important religious role in ancient Egyptian society.</a:t>
            </a:r>
          </a:p>
          <a:p>
            <a:pPr lvl="0">
              <a:lnSpc>
                <a:spcPct val="107142"/>
              </a:lnSpc>
              <a:buClr>
                <a:schemeClr val="dk1"/>
              </a:buClr>
              <a:buSzPts val="1100"/>
            </a:pPr>
            <a:endParaRPr lang="en-US" sz="2000" dirty="0">
              <a:latin typeface="Arial" panose="020B0604020202020204" pitchFamily="34" charset="0"/>
              <a:ea typeface="Calibri"/>
              <a:cs typeface="Arial" panose="020B0604020202020204" pitchFamily="34" charset="0"/>
              <a:sym typeface="Calibri"/>
            </a:endParaRPr>
          </a:p>
          <a:p>
            <a:pPr>
              <a:lnSpc>
                <a:spcPct val="107142"/>
              </a:lnSpc>
              <a:buClr>
                <a:schemeClr val="dk1"/>
              </a:buClr>
              <a:buSzPts val="1100"/>
            </a:pPr>
            <a:r>
              <a:rPr lang="en-US" sz="2000" dirty="0">
                <a:latin typeface="Arial" panose="020B0604020202020204" pitchFamily="34" charset="0"/>
                <a:ea typeface="Calibri"/>
                <a:cs typeface="Arial" panose="020B0604020202020204" pitchFamily="34" charset="0"/>
                <a:sym typeface="Calibri"/>
              </a:rPr>
              <a:t>The ancient Egyptians took detailed measurements of the Sun and the stars.</a:t>
            </a:r>
          </a:p>
          <a:p>
            <a:pPr>
              <a:lnSpc>
                <a:spcPct val="107142"/>
              </a:lnSpc>
              <a:buClr>
                <a:schemeClr val="dk1"/>
              </a:buClr>
              <a:buSzPts val="1100"/>
            </a:pPr>
            <a:br>
              <a:rPr lang="en-US" sz="2000" dirty="0">
                <a:latin typeface="Arial" panose="020B0604020202020204" pitchFamily="34" charset="0"/>
                <a:ea typeface="Calibri"/>
                <a:cs typeface="Arial" panose="020B0604020202020204" pitchFamily="34" charset="0"/>
                <a:sym typeface="Calibri"/>
              </a:rPr>
            </a:br>
            <a:r>
              <a:rPr lang="en-US" sz="2000" dirty="0">
                <a:latin typeface="Arial" panose="020B0604020202020204" pitchFamily="34" charset="0"/>
                <a:ea typeface="Calibri"/>
                <a:cs typeface="Arial" panose="020B0604020202020204" pitchFamily="34" charset="0"/>
                <a:sym typeface="Calibri"/>
              </a:rPr>
              <a:t>Many experts believe the ancient Egyptians used these measurements of the Sun and the stars when designing the layout of the pyramids. We are still trying to figure out exactly why they did this.</a:t>
            </a:r>
          </a:p>
          <a:p>
            <a:pPr lvl="0">
              <a:lnSpc>
                <a:spcPct val="107142"/>
              </a:lnSpc>
              <a:buClr>
                <a:schemeClr val="dk1"/>
              </a:buClr>
              <a:buSzPts val="1100"/>
            </a:pPr>
            <a:endParaRPr lang="en-US" sz="2000" u="none" strike="noStrike" dirty="0">
              <a:solidFill>
                <a:srgbClr val="000000"/>
              </a:solidFill>
              <a:latin typeface="Arial" panose="020B0604020202020204" pitchFamily="34" charset="0"/>
            </a:endParaRPr>
          </a:p>
        </p:txBody>
      </p:sp>
      <p:pic>
        <p:nvPicPr>
          <p:cNvPr id="13" name="Picture 12" title="Text: Quick Quiz">
            <a:extLst>
              <a:ext uri="{FF2B5EF4-FFF2-40B4-BE49-F238E27FC236}">
                <a16:creationId xmlns:a16="http://schemas.microsoft.com/office/drawing/2014/main" id="{D4C9B4EB-AE86-A449-85CA-3146BFFB2ACF}"/>
              </a:ext>
            </a:extLst>
          </p:cNvPr>
          <p:cNvPicPr>
            <a:picLocks noChangeAspect="1"/>
          </p:cNvPicPr>
          <p:nvPr/>
        </p:nvPicPr>
        <p:blipFill>
          <a:blip r:embed="rId5"/>
          <a:stretch>
            <a:fillRect/>
          </a:stretch>
        </p:blipFill>
        <p:spPr>
          <a:xfrm>
            <a:off x="1214442" y="830094"/>
            <a:ext cx="2260600" cy="533400"/>
          </a:xfrm>
          <a:prstGeom prst="rect">
            <a:avLst/>
          </a:prstGeom>
        </p:spPr>
      </p:pic>
      <p:sp>
        <p:nvSpPr>
          <p:cNvPr id="2" name="Title 1" hidden="1">
            <a:extLst>
              <a:ext uri="{FF2B5EF4-FFF2-40B4-BE49-F238E27FC236}">
                <a16:creationId xmlns:a16="http://schemas.microsoft.com/office/drawing/2014/main" id="{046232A2-1078-4C8A-BB63-4325EC1BE233}"/>
              </a:ext>
            </a:extLst>
          </p:cNvPr>
          <p:cNvSpPr>
            <a:spLocks noGrp="1"/>
          </p:cNvSpPr>
          <p:nvPr>
            <p:ph type="title"/>
          </p:nvPr>
        </p:nvSpPr>
        <p:spPr/>
        <p:txBody>
          <a:bodyPr/>
          <a:lstStyle/>
          <a:p>
            <a:r>
              <a:rPr lang="en-AU" dirty="0"/>
              <a:t>Quick Quiz! 1</a:t>
            </a:r>
          </a:p>
        </p:txBody>
      </p:sp>
      <p:sp>
        <p:nvSpPr>
          <p:cNvPr id="3" name="Content Placeholder 2" hidden="1">
            <a:extLst>
              <a:ext uri="{FF2B5EF4-FFF2-40B4-BE49-F238E27FC236}">
                <a16:creationId xmlns:a16="http://schemas.microsoft.com/office/drawing/2014/main" id="{51AC41AA-B194-4815-87D7-6BF2C2B09562}"/>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283493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strips(down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title="text container">
            <a:extLst>
              <a:ext uri="{FF2B5EF4-FFF2-40B4-BE49-F238E27FC236}">
                <a16:creationId xmlns:a16="http://schemas.microsoft.com/office/drawing/2014/main" id="{53D70E18-C43E-4E46-A045-038BDBF8BBA9}"/>
              </a:ext>
            </a:extLst>
          </p:cNvPr>
          <p:cNvSpPr/>
          <p:nvPr/>
        </p:nvSpPr>
        <p:spPr>
          <a:xfrm>
            <a:off x="804672" y="5843588"/>
            <a:ext cx="16959071" cy="3949388"/>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3" name="Group 22" title="Background graphic element">
            <a:extLst>
              <a:ext uri="{FF2B5EF4-FFF2-40B4-BE49-F238E27FC236}">
                <a16:creationId xmlns:a16="http://schemas.microsoft.com/office/drawing/2014/main" id="{3C9218BD-9588-42F9-AB71-0569F1532DB8}"/>
              </a:ext>
            </a:extLst>
          </p:cNvPr>
          <p:cNvGrpSpPr/>
          <p:nvPr/>
        </p:nvGrpSpPr>
        <p:grpSpPr>
          <a:xfrm rot="10800000">
            <a:off x="-1035687" y="-1414625"/>
            <a:ext cx="22213039" cy="6767488"/>
            <a:chOff x="-899191" y="5264926"/>
            <a:chExt cx="20541762" cy="6258312"/>
          </a:xfrm>
        </p:grpSpPr>
        <p:pic>
          <p:nvPicPr>
            <p:cNvPr id="24" name="Picture 23" descr="Background pattern&#10;&#10;Description automatically generated">
              <a:extLst>
                <a:ext uri="{FF2B5EF4-FFF2-40B4-BE49-F238E27FC236}">
                  <a16:creationId xmlns:a16="http://schemas.microsoft.com/office/drawing/2014/main" id="{6401F15B-2F31-4343-BCD5-E13E573833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25" name="Picture 24" descr="Background pattern&#10;&#10;Description automatically generated">
              <a:extLst>
                <a:ext uri="{FF2B5EF4-FFF2-40B4-BE49-F238E27FC236}">
                  <a16:creationId xmlns:a16="http://schemas.microsoft.com/office/drawing/2014/main" id="{FCB47F1E-8B58-461D-B916-588DC1DE3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4" y="5264927"/>
              <a:ext cx="7450370" cy="6258311"/>
            </a:xfrm>
            <a:prstGeom prst="rect">
              <a:avLst/>
            </a:prstGeom>
          </p:spPr>
        </p:pic>
        <p:pic>
          <p:nvPicPr>
            <p:cNvPr id="26" name="Picture 25" descr="Background pattern&#10;&#10;Description automatically generated">
              <a:extLst>
                <a:ext uri="{FF2B5EF4-FFF2-40B4-BE49-F238E27FC236}">
                  <a16:creationId xmlns:a16="http://schemas.microsoft.com/office/drawing/2014/main" id="{DA9490AF-0E03-40D2-87AD-F30CCAA5C6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6" name="Google Shape;1720;p136" title="Photo of the Pyramids in Eygpt with a camel rider in teh foreground">
            <a:extLst>
              <a:ext uri="{FF2B5EF4-FFF2-40B4-BE49-F238E27FC236}">
                <a16:creationId xmlns:a16="http://schemas.microsoft.com/office/drawing/2014/main" id="{88B7FCEE-DCC3-2A40-A139-E2558DA3451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664474" y="1743075"/>
            <a:ext cx="7751989" cy="7270339"/>
          </a:xfrm>
          <a:prstGeom prst="rect">
            <a:avLst/>
          </a:prstGeom>
          <a:noFill/>
          <a:ln>
            <a:noFill/>
          </a:ln>
        </p:spPr>
      </p:pic>
      <p:sp>
        <p:nvSpPr>
          <p:cNvPr id="14" name="TextBox 13">
            <a:extLst>
              <a:ext uri="{FF2B5EF4-FFF2-40B4-BE49-F238E27FC236}">
                <a16:creationId xmlns:a16="http://schemas.microsoft.com/office/drawing/2014/main" id="{7AD0BB3A-AD3A-DA4C-B40B-EF77232FCE68}"/>
              </a:ext>
            </a:extLst>
          </p:cNvPr>
          <p:cNvSpPr txBox="1"/>
          <p:nvPr/>
        </p:nvSpPr>
        <p:spPr>
          <a:xfrm>
            <a:off x="1487695" y="7146686"/>
            <a:ext cx="7627729" cy="2237087"/>
          </a:xfrm>
          <a:prstGeom prst="rect">
            <a:avLst/>
          </a:prstGeom>
          <a:noFill/>
        </p:spPr>
        <p:txBody>
          <a:bodyPr wrap="square" rtlCol="0">
            <a:spAutoFit/>
          </a:bodyPr>
          <a:lstStyle/>
          <a:p>
            <a:pPr lvl="0">
              <a:lnSpc>
                <a:spcPct val="107142"/>
              </a:lnSpc>
            </a:pPr>
            <a:r>
              <a:rPr lang="en-AU" sz="2000" dirty="0">
                <a:latin typeface="Arial" panose="020B0604020202020204" pitchFamily="34" charset="0"/>
                <a:ea typeface="Calibri"/>
                <a:cs typeface="Arial" panose="020B0604020202020204" pitchFamily="34" charset="0"/>
                <a:sym typeface="Calibri"/>
              </a:rPr>
              <a:t>Construction of the pyramid started around 2,580 BCE*, and it took around 20 years to build.</a:t>
            </a:r>
          </a:p>
          <a:p>
            <a:pPr lvl="0">
              <a:lnSpc>
                <a:spcPct val="107142"/>
              </a:lnSpc>
            </a:pPr>
            <a:endParaRPr lang="en-AU" sz="2000" dirty="0">
              <a:latin typeface="Arial" panose="020B0604020202020204" pitchFamily="34" charset="0"/>
              <a:ea typeface="Calibri"/>
              <a:cs typeface="Arial" panose="020B0604020202020204" pitchFamily="34" charset="0"/>
              <a:sym typeface="Calibri"/>
            </a:endParaRPr>
          </a:p>
          <a:p>
            <a:pPr lvl="0">
              <a:lnSpc>
                <a:spcPct val="107142"/>
              </a:lnSpc>
            </a:pPr>
            <a:r>
              <a:rPr lang="en-AU" sz="2400" b="1" dirty="0">
                <a:solidFill>
                  <a:srgbClr val="00A9C1"/>
                </a:solidFill>
                <a:latin typeface="Arial" panose="020B0604020202020204" pitchFamily="34" charset="0"/>
                <a:cs typeface="Arial" panose="020B0604020202020204" pitchFamily="34" charset="0"/>
                <a:sym typeface="Calibri"/>
              </a:rPr>
              <a:t>Herodotus, an ancient Greek historian, wrote that almost 100,000 workers helped to build the Great Pyramid of Giza.</a:t>
            </a:r>
          </a:p>
        </p:txBody>
      </p:sp>
      <p:sp>
        <p:nvSpPr>
          <p:cNvPr id="21" name="TextBox 20">
            <a:extLst>
              <a:ext uri="{FF2B5EF4-FFF2-40B4-BE49-F238E27FC236}">
                <a16:creationId xmlns:a16="http://schemas.microsoft.com/office/drawing/2014/main" id="{B06720BA-DA14-2F40-8CC8-014642C38A1E}"/>
              </a:ext>
            </a:extLst>
          </p:cNvPr>
          <p:cNvSpPr txBox="1"/>
          <p:nvPr/>
        </p:nvSpPr>
        <p:spPr>
          <a:xfrm>
            <a:off x="1381855" y="6252356"/>
            <a:ext cx="7296665" cy="584775"/>
          </a:xfrm>
          <a:prstGeom prst="rect">
            <a:avLst/>
          </a:prstGeom>
          <a:noFill/>
        </p:spPr>
        <p:txBody>
          <a:bodyPr wrap="square" rtlCol="0">
            <a:spAutoFit/>
          </a:bodyPr>
          <a:lstStyle/>
          <a:p>
            <a:pPr algn="ctr"/>
            <a:r>
              <a:rPr lang="en-US" sz="3200" b="1" dirty="0">
                <a:solidFill>
                  <a:srgbClr val="00A9C1"/>
                </a:solidFill>
                <a:latin typeface="Arial" panose="020B0604020202020204" pitchFamily="34" charset="0"/>
                <a:cs typeface="Arial" panose="020B0604020202020204" pitchFamily="34" charset="0"/>
              </a:rPr>
              <a:t>c) 2,500 years old</a:t>
            </a:r>
          </a:p>
        </p:txBody>
      </p:sp>
      <p:pic>
        <p:nvPicPr>
          <p:cNvPr id="12" name="Picture 11" title="Text Answer!">
            <a:extLst>
              <a:ext uri="{FF2B5EF4-FFF2-40B4-BE49-F238E27FC236}">
                <a16:creationId xmlns:a16="http://schemas.microsoft.com/office/drawing/2014/main" id="{278DC958-ECF9-6D46-9AAF-18AA961577C2}"/>
              </a:ext>
            </a:extLst>
          </p:cNvPr>
          <p:cNvPicPr>
            <a:picLocks noChangeAspect="1"/>
          </p:cNvPicPr>
          <p:nvPr/>
        </p:nvPicPr>
        <p:blipFill>
          <a:blip r:embed="rId5"/>
          <a:stretch>
            <a:fillRect/>
          </a:stretch>
        </p:blipFill>
        <p:spPr>
          <a:xfrm>
            <a:off x="1224355" y="829283"/>
            <a:ext cx="1638300" cy="457200"/>
          </a:xfrm>
          <a:prstGeom prst="rect">
            <a:avLst/>
          </a:prstGeom>
        </p:spPr>
      </p:pic>
      <p:sp>
        <p:nvSpPr>
          <p:cNvPr id="2" name="Title 1" hidden="1">
            <a:extLst>
              <a:ext uri="{FF2B5EF4-FFF2-40B4-BE49-F238E27FC236}">
                <a16:creationId xmlns:a16="http://schemas.microsoft.com/office/drawing/2014/main" id="{905C1607-DCAF-47C6-BE43-62A900B117B0}"/>
              </a:ext>
            </a:extLst>
          </p:cNvPr>
          <p:cNvSpPr>
            <a:spLocks noGrp="1"/>
          </p:cNvSpPr>
          <p:nvPr>
            <p:ph type="title"/>
          </p:nvPr>
        </p:nvSpPr>
        <p:spPr/>
        <p:txBody>
          <a:bodyPr/>
          <a:lstStyle/>
          <a:p>
            <a:r>
              <a:rPr lang="en-AU" dirty="0"/>
              <a:t>Answer! 1</a:t>
            </a:r>
          </a:p>
        </p:txBody>
      </p:sp>
      <p:sp>
        <p:nvSpPr>
          <p:cNvPr id="3" name="Content Placeholder 2" hidden="1">
            <a:extLst>
              <a:ext uri="{FF2B5EF4-FFF2-40B4-BE49-F238E27FC236}">
                <a16:creationId xmlns:a16="http://schemas.microsoft.com/office/drawing/2014/main" id="{42A414F0-783F-4DB1-80F7-721EEB008DAD}"/>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158539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title="Background graphic element">
            <a:extLst>
              <a:ext uri="{FF2B5EF4-FFF2-40B4-BE49-F238E27FC236}">
                <a16:creationId xmlns:a16="http://schemas.microsoft.com/office/drawing/2014/main" id="{C4D6219A-832E-4832-88CB-8CA601D2C045}"/>
              </a:ext>
            </a:extLst>
          </p:cNvPr>
          <p:cNvGrpSpPr/>
          <p:nvPr/>
        </p:nvGrpSpPr>
        <p:grpSpPr>
          <a:xfrm rot="10800000">
            <a:off x="-2069357" y="4912682"/>
            <a:ext cx="22213039" cy="6767488"/>
            <a:chOff x="-899191" y="5264926"/>
            <a:chExt cx="20541762" cy="6258312"/>
          </a:xfrm>
        </p:grpSpPr>
        <p:pic>
          <p:nvPicPr>
            <p:cNvPr id="12" name="Picture 11" descr="Background pattern&#10;&#10;Description automatically generated">
              <a:extLst>
                <a:ext uri="{FF2B5EF4-FFF2-40B4-BE49-F238E27FC236}">
                  <a16:creationId xmlns:a16="http://schemas.microsoft.com/office/drawing/2014/main" id="{49248FB6-91BD-4FD1-BFA9-709179B6AA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3" name="Picture 12" descr="Background pattern&#10;&#10;Description automatically generated">
              <a:extLst>
                <a:ext uri="{FF2B5EF4-FFF2-40B4-BE49-F238E27FC236}">
                  <a16:creationId xmlns:a16="http://schemas.microsoft.com/office/drawing/2014/main" id="{8E070EBD-1E5C-4DF4-82D2-5091D3CB1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4" name="Picture 13" descr="Background pattern&#10;&#10;Description automatically generated">
              <a:extLst>
                <a:ext uri="{FF2B5EF4-FFF2-40B4-BE49-F238E27FC236}">
                  <a16:creationId xmlns:a16="http://schemas.microsoft.com/office/drawing/2014/main" id="{E91B5841-F05D-4139-861F-DC9DEC1AE4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6" name="Picture 15" title="Illustration of childs mobile featuring plansts, space craft and people">
            <a:extLst>
              <a:ext uri="{FF2B5EF4-FFF2-40B4-BE49-F238E27FC236}">
                <a16:creationId xmlns:a16="http://schemas.microsoft.com/office/drawing/2014/main" id="{1AF86ED3-3FA7-2E45-9BFD-0FCA91EF0FB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6846745" y="-415636"/>
            <a:ext cx="11441255" cy="10534019"/>
          </a:xfrm>
          <a:prstGeom prst="rect">
            <a:avLst/>
          </a:prstGeom>
        </p:spPr>
      </p:pic>
      <p:pic>
        <p:nvPicPr>
          <p:cNvPr id="17" name="Picture 16" title="Illustration of young girl looking through a home made telescope">
            <a:extLst>
              <a:ext uri="{FF2B5EF4-FFF2-40B4-BE49-F238E27FC236}">
                <a16:creationId xmlns:a16="http://schemas.microsoft.com/office/drawing/2014/main" id="{777FB390-C556-F744-A080-04554660DF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31604" y="0"/>
            <a:ext cx="5354577" cy="15614778"/>
          </a:xfrm>
          <a:prstGeom prst="rect">
            <a:avLst/>
          </a:prstGeom>
        </p:spPr>
      </p:pic>
      <p:sp>
        <p:nvSpPr>
          <p:cNvPr id="19" name="TextBox 18">
            <a:extLst>
              <a:ext uri="{FF2B5EF4-FFF2-40B4-BE49-F238E27FC236}">
                <a16:creationId xmlns:a16="http://schemas.microsoft.com/office/drawing/2014/main" id="{93C833E0-C976-314D-A4E2-7A84C6EEE1A3}"/>
              </a:ext>
            </a:extLst>
          </p:cNvPr>
          <p:cNvSpPr txBox="1"/>
          <p:nvPr/>
        </p:nvSpPr>
        <p:spPr>
          <a:xfrm>
            <a:off x="1222823" y="2051967"/>
            <a:ext cx="6518999" cy="5755422"/>
          </a:xfrm>
          <a:prstGeom prst="rect">
            <a:avLst/>
          </a:prstGeom>
          <a:noFill/>
        </p:spPr>
        <p:txBody>
          <a:bodyPr wrap="square" rtlCol="0">
            <a:spAutoFit/>
          </a:bodyPr>
          <a:lstStyle/>
          <a:p>
            <a:pPr lvl="0"/>
            <a:r>
              <a:rPr lang="en-US" sz="2400" b="1" dirty="0">
                <a:solidFill>
                  <a:srgbClr val="038096"/>
                </a:solidFill>
                <a:latin typeface="Arial" panose="020B0604020202020204" pitchFamily="34" charset="0"/>
                <a:ea typeface="Calibri"/>
                <a:cs typeface="Arial" panose="020B0604020202020204" pitchFamily="34" charset="0"/>
                <a:sym typeface="Calibri"/>
              </a:rPr>
              <a:t>Have you ever seen a picture or a model of the solar system? </a:t>
            </a:r>
            <a:br>
              <a:rPr lang="en-US" sz="2400" b="1" dirty="0">
                <a:solidFill>
                  <a:srgbClr val="038096"/>
                </a:solidFill>
                <a:latin typeface="Arial" panose="020B0604020202020204" pitchFamily="34" charset="0"/>
                <a:ea typeface="Calibri"/>
                <a:cs typeface="Arial" panose="020B0604020202020204" pitchFamily="34" charset="0"/>
                <a:sym typeface="Calibri"/>
              </a:rPr>
            </a:br>
            <a:br>
              <a:rPr lang="en-US" sz="2400" b="1" dirty="0">
                <a:solidFill>
                  <a:srgbClr val="038096"/>
                </a:solidFill>
                <a:latin typeface="Arial" panose="020B0604020202020204" pitchFamily="34" charset="0"/>
                <a:ea typeface="Calibri"/>
                <a:cs typeface="Arial" panose="020B0604020202020204" pitchFamily="34" charset="0"/>
                <a:sym typeface="Calibri"/>
              </a:rPr>
            </a:br>
            <a:r>
              <a:rPr lang="en-US" sz="2400" b="1" dirty="0">
                <a:solidFill>
                  <a:srgbClr val="038096"/>
                </a:solidFill>
                <a:latin typeface="Arial" panose="020B0604020202020204" pitchFamily="34" charset="0"/>
                <a:ea typeface="Calibri"/>
                <a:cs typeface="Arial" panose="020B0604020202020204" pitchFamily="34" charset="0"/>
                <a:sym typeface="Calibri"/>
              </a:rPr>
              <a:t>What is it?</a:t>
            </a:r>
          </a:p>
          <a:p>
            <a:pPr lvl="0"/>
            <a:endParaRPr lang="en-US" sz="2400" b="1" dirty="0">
              <a:solidFill>
                <a:srgbClr val="038096"/>
              </a:solidFill>
              <a:latin typeface="Arial" panose="020B0604020202020204" pitchFamily="34" charset="0"/>
              <a:ea typeface="Calibri"/>
              <a:cs typeface="Arial" panose="020B0604020202020204" pitchFamily="34" charset="0"/>
              <a:sym typeface="Calibri"/>
            </a:endParaRPr>
          </a:p>
          <a:p>
            <a:pPr lvl="0"/>
            <a:r>
              <a:rPr lang="en-US" sz="2400" b="1" dirty="0">
                <a:solidFill>
                  <a:srgbClr val="038096"/>
                </a:solidFill>
                <a:latin typeface="Arial" panose="020B0604020202020204" pitchFamily="34" charset="0"/>
                <a:ea typeface="Calibri"/>
                <a:cs typeface="Arial" panose="020B0604020202020204" pitchFamily="34" charset="0"/>
                <a:sym typeface="Calibri"/>
              </a:rPr>
              <a:t>What is the universe?</a:t>
            </a:r>
          </a:p>
          <a:p>
            <a:pPr marL="285750" indent="-285750">
              <a:buFont typeface="Arial" panose="020B0604020202020204" pitchFamily="34" charset="0"/>
              <a:buChar char="•"/>
            </a:pPr>
            <a:endParaRPr lang="en-US" sz="2400" u="none" strike="noStrike" dirty="0">
              <a:solidFill>
                <a:srgbClr val="000000"/>
              </a:solidFill>
              <a:latin typeface="Arial" panose="020B0604020202020204" pitchFamily="34" charset="0"/>
            </a:endParaRPr>
          </a:p>
          <a:p>
            <a:pPr lvl="0"/>
            <a:r>
              <a:rPr lang="en-US" sz="2000" dirty="0">
                <a:latin typeface="Arial" panose="020B0604020202020204" pitchFamily="34" charset="0"/>
                <a:ea typeface="Calibri"/>
                <a:cs typeface="Arial" panose="020B0604020202020204" pitchFamily="34" charset="0"/>
                <a:sym typeface="Calibri"/>
              </a:rPr>
              <a:t>The solar system is the Sun and the eight planets that circle or orbit the Sun, including Earth.</a:t>
            </a:r>
          </a:p>
          <a:p>
            <a:pPr lvl="0"/>
            <a:endParaRPr lang="en-US" sz="2000" dirty="0">
              <a:latin typeface="Arial" panose="020B0604020202020204" pitchFamily="34" charset="0"/>
              <a:ea typeface="Calibri"/>
              <a:cs typeface="Arial" panose="020B0604020202020204" pitchFamily="34" charset="0"/>
              <a:sym typeface="Calibri"/>
            </a:endParaRPr>
          </a:p>
          <a:p>
            <a:pPr lvl="0"/>
            <a:r>
              <a:rPr lang="en-US" sz="2000" dirty="0">
                <a:latin typeface="Arial" panose="020B0604020202020204" pitchFamily="34" charset="0"/>
                <a:ea typeface="Calibri"/>
                <a:cs typeface="Arial" panose="020B0604020202020204" pitchFamily="34" charset="0"/>
                <a:sym typeface="Calibri"/>
              </a:rPr>
              <a:t>The Sun provides Earth with light and heat. Without the Sun we would not be able to live.</a:t>
            </a:r>
          </a:p>
          <a:p>
            <a:pPr lvl="0"/>
            <a:endParaRPr lang="en-US" sz="2000" dirty="0">
              <a:latin typeface="Arial" panose="020B0604020202020204" pitchFamily="34" charset="0"/>
              <a:ea typeface="Calibri"/>
              <a:cs typeface="Arial" panose="020B0604020202020204" pitchFamily="34" charset="0"/>
              <a:sym typeface="Calibri"/>
            </a:endParaRPr>
          </a:p>
          <a:p>
            <a:pPr lvl="0"/>
            <a:r>
              <a:rPr lang="en-US" sz="2000" dirty="0">
                <a:latin typeface="Arial" panose="020B0604020202020204" pitchFamily="34" charset="0"/>
                <a:ea typeface="Calibri"/>
                <a:cs typeface="Arial" panose="020B0604020202020204" pitchFamily="34" charset="0"/>
                <a:sym typeface="Calibri"/>
              </a:rPr>
              <a:t>The universe is everything. It includes every planet, moon, asteroid, star, galaxy, and lots more. The universe </a:t>
            </a:r>
            <a:r>
              <a:rPr lang="en-US" sz="2000" dirty="0">
                <a:solidFill>
                  <a:schemeClr val="dk1"/>
                </a:solidFill>
                <a:latin typeface="Arial" panose="020B0604020202020204" pitchFamily="34" charset="0"/>
                <a:ea typeface="Calibri"/>
                <a:cs typeface="Arial" panose="020B0604020202020204" pitchFamily="34" charset="0"/>
                <a:sym typeface="Calibri"/>
              </a:rPr>
              <a:t>is all the space we can and cannot see. It is nearly 14 billion years old.</a:t>
            </a:r>
            <a:endParaRPr lang="en-US" sz="2000" u="none" strike="noStrike" dirty="0">
              <a:solidFill>
                <a:srgbClr val="000000"/>
              </a:solidFill>
              <a:latin typeface="Arial" panose="020B0604020202020204" pitchFamily="34" charset="0"/>
            </a:endParaRPr>
          </a:p>
        </p:txBody>
      </p:sp>
      <p:pic>
        <p:nvPicPr>
          <p:cNvPr id="2" name="Picture 1" title="Text: Space Basics!">
            <a:extLst>
              <a:ext uri="{FF2B5EF4-FFF2-40B4-BE49-F238E27FC236}">
                <a16:creationId xmlns:a16="http://schemas.microsoft.com/office/drawing/2014/main" id="{236A9CB9-CFA0-4042-9A45-DA7B517224CD}"/>
              </a:ext>
            </a:extLst>
          </p:cNvPr>
          <p:cNvPicPr>
            <a:picLocks noChangeAspect="1"/>
          </p:cNvPicPr>
          <p:nvPr/>
        </p:nvPicPr>
        <p:blipFill>
          <a:blip r:embed="rId7"/>
          <a:stretch>
            <a:fillRect/>
          </a:stretch>
        </p:blipFill>
        <p:spPr>
          <a:xfrm>
            <a:off x="1222823" y="817617"/>
            <a:ext cx="2501900" cy="558800"/>
          </a:xfrm>
          <a:prstGeom prst="rect">
            <a:avLst/>
          </a:prstGeom>
        </p:spPr>
      </p:pic>
      <p:sp>
        <p:nvSpPr>
          <p:cNvPr id="4" name="Content Placeholder 3" hidden="1">
            <a:extLst>
              <a:ext uri="{FF2B5EF4-FFF2-40B4-BE49-F238E27FC236}">
                <a16:creationId xmlns:a16="http://schemas.microsoft.com/office/drawing/2014/main" id="{25964256-B32B-49CA-AF30-62948EA3F7EC}"/>
              </a:ext>
            </a:extLst>
          </p:cNvPr>
          <p:cNvSpPr>
            <a:spLocks noGrp="1"/>
          </p:cNvSpPr>
          <p:nvPr>
            <p:ph idx="1"/>
          </p:nvPr>
        </p:nvSpPr>
        <p:spPr/>
        <p:txBody>
          <a:bodyPr/>
          <a:lstStyle/>
          <a:p>
            <a:endParaRPr lang="en-AU"/>
          </a:p>
        </p:txBody>
      </p:sp>
      <p:sp>
        <p:nvSpPr>
          <p:cNvPr id="3" name="Title 2" hidden="1">
            <a:extLst>
              <a:ext uri="{FF2B5EF4-FFF2-40B4-BE49-F238E27FC236}">
                <a16:creationId xmlns:a16="http://schemas.microsoft.com/office/drawing/2014/main" id="{38D2B703-2639-4381-97F6-7658ED53D9F1}"/>
              </a:ext>
            </a:extLst>
          </p:cNvPr>
          <p:cNvSpPr>
            <a:spLocks noGrp="1"/>
          </p:cNvSpPr>
          <p:nvPr>
            <p:ph type="title"/>
          </p:nvPr>
        </p:nvSpPr>
        <p:spPr/>
        <p:txBody>
          <a:bodyPr/>
          <a:lstStyle/>
          <a:p>
            <a:r>
              <a:rPr lang="en-AU" dirty="0"/>
              <a:t>Space Basics!</a:t>
            </a:r>
          </a:p>
        </p:txBody>
      </p:sp>
    </p:spTree>
    <p:extLst>
      <p:ext uri="{BB962C8B-B14F-4D97-AF65-F5344CB8AC3E}">
        <p14:creationId xmlns:p14="http://schemas.microsoft.com/office/powerpoint/2010/main" val="58678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14" presetClass="entr" presetSubtype="5"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title="text container">
            <a:extLst>
              <a:ext uri="{FF2B5EF4-FFF2-40B4-BE49-F238E27FC236}">
                <a16:creationId xmlns:a16="http://schemas.microsoft.com/office/drawing/2014/main" id="{EDE0405E-CD52-4DAB-B4E8-237E2454496C}"/>
              </a:ext>
            </a:extLst>
          </p:cNvPr>
          <p:cNvSpPr/>
          <p:nvPr/>
        </p:nvSpPr>
        <p:spPr>
          <a:xfrm>
            <a:off x="1528549" y="2929988"/>
            <a:ext cx="15381027" cy="6938682"/>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title="Background graphic element">
            <a:extLst>
              <a:ext uri="{FF2B5EF4-FFF2-40B4-BE49-F238E27FC236}">
                <a16:creationId xmlns:a16="http://schemas.microsoft.com/office/drawing/2014/main" id="{0B323AAD-D3BB-4D89-ACC5-C890343D5E4B}"/>
              </a:ext>
            </a:extLst>
          </p:cNvPr>
          <p:cNvGrpSpPr/>
          <p:nvPr/>
        </p:nvGrpSpPr>
        <p:grpSpPr>
          <a:xfrm rot="10800000">
            <a:off x="-2069357" y="4912682"/>
            <a:ext cx="22213039" cy="6767488"/>
            <a:chOff x="-899191" y="5264926"/>
            <a:chExt cx="20541762" cy="6258312"/>
          </a:xfrm>
        </p:grpSpPr>
        <p:pic>
          <p:nvPicPr>
            <p:cNvPr id="12" name="Picture 11" descr="Background pattern&#10;&#10;Description automatically generated">
              <a:extLst>
                <a:ext uri="{FF2B5EF4-FFF2-40B4-BE49-F238E27FC236}">
                  <a16:creationId xmlns:a16="http://schemas.microsoft.com/office/drawing/2014/main" id="{3541C0F8-05A8-4FA9-AE3D-A0D84BDC90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3" name="Picture 12" descr="Background pattern&#10;&#10;Description automatically generated">
              <a:extLst>
                <a:ext uri="{FF2B5EF4-FFF2-40B4-BE49-F238E27FC236}">
                  <a16:creationId xmlns:a16="http://schemas.microsoft.com/office/drawing/2014/main" id="{8E80B091-22A5-4A17-A915-DDAA51894C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4" name="Picture 13" descr="Background pattern&#10;&#10;Description automatically generated">
              <a:extLst>
                <a:ext uri="{FF2B5EF4-FFF2-40B4-BE49-F238E27FC236}">
                  <a16:creationId xmlns:a16="http://schemas.microsoft.com/office/drawing/2014/main" id="{5C68BFCB-951E-4F57-8A5A-5CF14893A6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sp>
        <p:nvSpPr>
          <p:cNvPr id="7" name="TextBox 6">
            <a:extLst>
              <a:ext uri="{FF2B5EF4-FFF2-40B4-BE49-F238E27FC236}">
                <a16:creationId xmlns:a16="http://schemas.microsoft.com/office/drawing/2014/main" id="{BA937723-89EE-4DDC-9EE3-117F06826455}"/>
              </a:ext>
            </a:extLst>
          </p:cNvPr>
          <p:cNvSpPr txBox="1"/>
          <p:nvPr/>
        </p:nvSpPr>
        <p:spPr>
          <a:xfrm>
            <a:off x="3622053" y="8902078"/>
            <a:ext cx="15973774" cy="707886"/>
          </a:xfrm>
          <a:prstGeom prst="rect">
            <a:avLst/>
          </a:prstGeom>
          <a:noFill/>
        </p:spPr>
        <p:txBody>
          <a:bodyPr wrap="square" rtlCol="0">
            <a:spAutoFit/>
          </a:bodyPr>
          <a:lstStyle/>
          <a:p>
            <a:pPr lvl="0">
              <a:buClr>
                <a:schemeClr val="dk1"/>
              </a:buClr>
              <a:buSzPts val="1100"/>
            </a:pPr>
            <a:r>
              <a:rPr lang="en-US" sz="2000" dirty="0">
                <a:solidFill>
                  <a:schemeClr val="dk1"/>
                </a:solidFill>
                <a:latin typeface="Arial" panose="020B0604020202020204" pitchFamily="34" charset="0"/>
                <a:ea typeface="Calibri"/>
                <a:cs typeface="Arial" panose="020B0604020202020204" pitchFamily="34" charset="0"/>
                <a:sym typeface="Calibri"/>
              </a:rPr>
              <a:t>Partner Prattle!</a:t>
            </a:r>
            <a:endParaRPr lang="en-US" sz="2000" dirty="0">
              <a:latin typeface="Arial" panose="020B0604020202020204" pitchFamily="34" charset="0"/>
              <a:ea typeface="Calibri"/>
              <a:cs typeface="Arial" panose="020B0604020202020204" pitchFamily="34" charset="0"/>
              <a:sym typeface="Calibri"/>
            </a:endParaRPr>
          </a:p>
          <a:p>
            <a:pPr lvl="0">
              <a:buClr>
                <a:schemeClr val="dk1"/>
              </a:buClr>
              <a:buSzPts val="1500"/>
            </a:pPr>
            <a:r>
              <a:rPr lang="en-US" sz="2000" dirty="0">
                <a:latin typeface="Arial" panose="020B0604020202020204" pitchFamily="34" charset="0"/>
                <a:ea typeface="Calibri"/>
                <a:cs typeface="Arial" panose="020B0604020202020204" pitchFamily="34" charset="0"/>
                <a:sym typeface="Calibri"/>
              </a:rPr>
              <a:t>Discuss your ideas with a partner, then share them with the class.</a:t>
            </a:r>
          </a:p>
        </p:txBody>
      </p:sp>
      <p:pic>
        <p:nvPicPr>
          <p:cNvPr id="15" name="Google Shape;1736;p138" title="Image of all the solar system plants to the left of teh sun">
            <a:extLst>
              <a:ext uri="{FF2B5EF4-FFF2-40B4-BE49-F238E27FC236}">
                <a16:creationId xmlns:a16="http://schemas.microsoft.com/office/drawing/2014/main" id="{56C9AE1B-8D62-F344-BD27-67E21E7BFD9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233" y="1927745"/>
            <a:ext cx="14036060" cy="6835996"/>
          </a:xfrm>
          <a:prstGeom prst="rect">
            <a:avLst/>
          </a:prstGeom>
          <a:noFill/>
          <a:ln>
            <a:noFill/>
          </a:ln>
        </p:spPr>
      </p:pic>
      <p:pic>
        <p:nvPicPr>
          <p:cNvPr id="21" name="Picture 20" title="Illustration of satilite dish">
            <a:extLst>
              <a:ext uri="{FF2B5EF4-FFF2-40B4-BE49-F238E27FC236}">
                <a16:creationId xmlns:a16="http://schemas.microsoft.com/office/drawing/2014/main" id="{86FAEB80-D8BD-2E47-A83E-CACC2AAE216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5950" y="6965929"/>
            <a:ext cx="2131593" cy="4139478"/>
          </a:xfrm>
          <a:prstGeom prst="rect">
            <a:avLst/>
          </a:prstGeom>
        </p:spPr>
      </p:pic>
      <p:sp>
        <p:nvSpPr>
          <p:cNvPr id="17" name="TextBox 16">
            <a:extLst>
              <a:ext uri="{FF2B5EF4-FFF2-40B4-BE49-F238E27FC236}">
                <a16:creationId xmlns:a16="http://schemas.microsoft.com/office/drawing/2014/main" id="{4E1E9453-888C-4A4E-9563-603E0061DB74}"/>
              </a:ext>
            </a:extLst>
          </p:cNvPr>
          <p:cNvSpPr txBox="1"/>
          <p:nvPr/>
        </p:nvSpPr>
        <p:spPr>
          <a:xfrm>
            <a:off x="2421486" y="7183709"/>
            <a:ext cx="14073257" cy="1077218"/>
          </a:xfrm>
          <a:prstGeom prst="rect">
            <a:avLst/>
          </a:prstGeom>
          <a:noFill/>
        </p:spPr>
        <p:txBody>
          <a:bodyPr wrap="square" rtlCol="0">
            <a:spAutoFit/>
          </a:bodyPr>
          <a:lstStyle/>
          <a:p>
            <a:pPr lvl="0" algn="ctr"/>
            <a:r>
              <a:rPr lang="en-US" sz="3200" b="1" dirty="0">
                <a:solidFill>
                  <a:srgbClr val="00A9C1"/>
                </a:solidFill>
                <a:latin typeface="Arial" panose="020B0604020202020204" pitchFamily="34" charset="0"/>
                <a:cs typeface="Arial" panose="020B0604020202020204" pitchFamily="34" charset="0"/>
                <a:sym typeface="Calibri"/>
              </a:rPr>
              <a:t>What makes Earth such a good planet for humans, </a:t>
            </a:r>
            <a:br>
              <a:rPr lang="en-US" sz="3200" b="1" dirty="0">
                <a:solidFill>
                  <a:srgbClr val="00A9C1"/>
                </a:solidFill>
                <a:latin typeface="Arial" panose="020B0604020202020204" pitchFamily="34" charset="0"/>
                <a:cs typeface="Arial" panose="020B0604020202020204" pitchFamily="34" charset="0"/>
                <a:sym typeface="Calibri"/>
              </a:rPr>
            </a:br>
            <a:r>
              <a:rPr lang="en-US" sz="3200" b="1" dirty="0">
                <a:solidFill>
                  <a:srgbClr val="00A9C1"/>
                </a:solidFill>
                <a:latin typeface="Arial" panose="020B0604020202020204" pitchFamily="34" charset="0"/>
                <a:cs typeface="Arial" panose="020B0604020202020204" pitchFamily="34" charset="0"/>
                <a:sym typeface="Calibri"/>
              </a:rPr>
              <a:t>and other animals and plants, to live on?</a:t>
            </a:r>
          </a:p>
        </p:txBody>
      </p:sp>
      <p:sp>
        <p:nvSpPr>
          <p:cNvPr id="16" name="TextBox 15">
            <a:extLst>
              <a:ext uri="{FF2B5EF4-FFF2-40B4-BE49-F238E27FC236}">
                <a16:creationId xmlns:a16="http://schemas.microsoft.com/office/drawing/2014/main" id="{368E430D-4585-8C43-BB21-16240B8BBC48}"/>
              </a:ext>
            </a:extLst>
          </p:cNvPr>
          <p:cNvSpPr txBox="1"/>
          <p:nvPr/>
        </p:nvSpPr>
        <p:spPr>
          <a:xfrm>
            <a:off x="2719992" y="2311638"/>
            <a:ext cx="13026423" cy="2165593"/>
          </a:xfrm>
          <a:prstGeom prst="rect">
            <a:avLst/>
          </a:prstGeom>
          <a:noFill/>
        </p:spPr>
        <p:txBody>
          <a:bodyPr wrap="square" rtlCol="0">
            <a:spAutoFit/>
          </a:bodyPr>
          <a:lstStyle/>
          <a:p>
            <a:pPr lvl="0" algn="ctr">
              <a:lnSpc>
                <a:spcPct val="107142"/>
              </a:lnSpc>
            </a:pPr>
            <a:r>
              <a:rPr lang="en-US" sz="3200" b="1" dirty="0">
                <a:solidFill>
                  <a:srgbClr val="00A9C1"/>
                </a:solidFill>
                <a:latin typeface="Arial" panose="020B0604020202020204" pitchFamily="34" charset="0"/>
                <a:cs typeface="Arial" panose="020B0604020202020204" pitchFamily="34" charset="0"/>
                <a:sym typeface="Calibri"/>
              </a:rPr>
              <a:t>If you could travel out into the solar system, which planet would you like to visit? Why? </a:t>
            </a:r>
            <a:br>
              <a:rPr lang="en-US" sz="3200" b="1" dirty="0">
                <a:solidFill>
                  <a:srgbClr val="00A9C1"/>
                </a:solidFill>
                <a:latin typeface="Arial" panose="020B0604020202020204" pitchFamily="34" charset="0"/>
                <a:cs typeface="Arial" panose="020B0604020202020204" pitchFamily="34" charset="0"/>
                <a:sym typeface="Calibri"/>
              </a:rPr>
            </a:br>
            <a:r>
              <a:rPr lang="en-US" sz="3200" b="1" dirty="0">
                <a:solidFill>
                  <a:srgbClr val="00A9C1"/>
                </a:solidFill>
                <a:latin typeface="Arial" panose="020B0604020202020204" pitchFamily="34" charset="0"/>
                <a:cs typeface="Arial" panose="020B0604020202020204" pitchFamily="34" charset="0"/>
                <a:sym typeface="Calibri"/>
              </a:rPr>
              <a:t>What might be some challenges of visiting your planet?</a:t>
            </a:r>
          </a:p>
          <a:p>
            <a:pPr lvl="0" algn="ctr"/>
            <a:endParaRPr lang="en-US" sz="3200" dirty="0">
              <a:solidFill>
                <a:srgbClr val="00A9C1"/>
              </a:solidFill>
              <a:latin typeface="PraterSansPro" panose="020B0504020101020102" pitchFamily="34" charset="0"/>
              <a:cs typeface="PraterSansPro" panose="020B0504020101020102" pitchFamily="34" charset="0"/>
            </a:endParaRPr>
          </a:p>
        </p:txBody>
      </p:sp>
      <p:pic>
        <p:nvPicPr>
          <p:cNvPr id="18" name="Picture 17" title="Text: Coversation Starter!">
            <a:extLst>
              <a:ext uri="{FF2B5EF4-FFF2-40B4-BE49-F238E27FC236}">
                <a16:creationId xmlns:a16="http://schemas.microsoft.com/office/drawing/2014/main" id="{7D0F94A5-C206-3546-B4E6-DC372DB638FF}"/>
              </a:ext>
            </a:extLst>
          </p:cNvPr>
          <p:cNvPicPr>
            <a:picLocks noChangeAspect="1"/>
          </p:cNvPicPr>
          <p:nvPr/>
        </p:nvPicPr>
        <p:blipFill>
          <a:blip r:embed="rId6"/>
          <a:stretch>
            <a:fillRect/>
          </a:stretch>
        </p:blipFill>
        <p:spPr>
          <a:xfrm>
            <a:off x="1229979" y="842389"/>
            <a:ext cx="4330700" cy="469900"/>
          </a:xfrm>
          <a:prstGeom prst="rect">
            <a:avLst/>
          </a:prstGeom>
        </p:spPr>
      </p:pic>
      <p:sp>
        <p:nvSpPr>
          <p:cNvPr id="3" name="Content Placeholder 2" hidden="1">
            <a:extLst>
              <a:ext uri="{FF2B5EF4-FFF2-40B4-BE49-F238E27FC236}">
                <a16:creationId xmlns:a16="http://schemas.microsoft.com/office/drawing/2014/main" id="{2A732C28-1438-4810-AA6A-18B2E29668DC}"/>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B47EE539-8A16-457C-B418-25F0C6947EFE}"/>
              </a:ext>
            </a:extLst>
          </p:cNvPr>
          <p:cNvSpPr>
            <a:spLocks noGrp="1"/>
          </p:cNvSpPr>
          <p:nvPr>
            <p:ph type="title"/>
          </p:nvPr>
        </p:nvSpPr>
        <p:spPr/>
        <p:txBody>
          <a:bodyPr/>
          <a:lstStyle/>
          <a:p>
            <a:r>
              <a:rPr lang="en-AU" dirty="0"/>
              <a:t>Conversation Starter!</a:t>
            </a:r>
          </a:p>
        </p:txBody>
      </p:sp>
    </p:spTree>
    <p:extLst>
      <p:ext uri="{BB962C8B-B14F-4D97-AF65-F5344CB8AC3E}">
        <p14:creationId xmlns:p14="http://schemas.microsoft.com/office/powerpoint/2010/main" val="135850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par>
                                <p:cTn id="8" presetID="1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p:tgtEl>
                                          <p:spTgt spid="21"/>
                                        </p:tgtEl>
                                        <p:attrNameLst>
                                          <p:attrName>ppt_y</p:attrName>
                                        </p:attrNameLst>
                                      </p:cBhvr>
                                      <p:tavLst>
                                        <p:tav tm="0">
                                          <p:val>
                                            <p:strVal val="#ppt_y+#ppt_h*1.125000"/>
                                          </p:val>
                                        </p:tav>
                                        <p:tav tm="100000">
                                          <p:val>
                                            <p:strVal val="#ppt_y"/>
                                          </p:val>
                                        </p:tav>
                                      </p:tavLst>
                                    </p:anim>
                                    <p:animEffect transition="in" filter="wipe(up)">
                                      <p:cBhvr>
                                        <p:cTn id="11" dur="500"/>
                                        <p:tgtEl>
                                          <p:spTgt spid="2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title="Background graphic element">
            <a:extLst>
              <a:ext uri="{FF2B5EF4-FFF2-40B4-BE49-F238E27FC236}">
                <a16:creationId xmlns:a16="http://schemas.microsoft.com/office/drawing/2014/main" id="{A2653D11-5AC5-4F8A-915D-2E969175EAAE}"/>
              </a:ext>
            </a:extLst>
          </p:cNvPr>
          <p:cNvGrpSpPr/>
          <p:nvPr/>
        </p:nvGrpSpPr>
        <p:grpSpPr>
          <a:xfrm rot="10800000">
            <a:off x="-2069357" y="4912682"/>
            <a:ext cx="22213039" cy="6767488"/>
            <a:chOff x="-899191" y="5264926"/>
            <a:chExt cx="20541762" cy="6258312"/>
          </a:xfrm>
        </p:grpSpPr>
        <p:pic>
          <p:nvPicPr>
            <p:cNvPr id="11" name="Picture 10" descr="Background pattern&#10;&#10;Description automatically generated">
              <a:extLst>
                <a:ext uri="{FF2B5EF4-FFF2-40B4-BE49-F238E27FC236}">
                  <a16:creationId xmlns:a16="http://schemas.microsoft.com/office/drawing/2014/main" id="{3FD1A611-E857-4231-A3A5-24E5E9F531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2" name="Picture 11" descr="Background pattern&#10;&#10;Description automatically generated">
              <a:extLst>
                <a:ext uri="{FF2B5EF4-FFF2-40B4-BE49-F238E27FC236}">
                  <a16:creationId xmlns:a16="http://schemas.microsoft.com/office/drawing/2014/main" id="{B504A03E-4B70-49A4-BD59-54C128139A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3" name="Picture 12" descr="Background pattern&#10;&#10;Description automatically generated">
              <a:extLst>
                <a:ext uri="{FF2B5EF4-FFF2-40B4-BE49-F238E27FC236}">
                  <a16:creationId xmlns:a16="http://schemas.microsoft.com/office/drawing/2014/main" id="{97CEC1A7-8C24-4A08-A8DA-8CC5AABBB0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5" name="Google Shape;1746;p139" title="IMage of astronaunts on a space walk">
            <a:extLst>
              <a:ext uri="{FF2B5EF4-FFF2-40B4-BE49-F238E27FC236}">
                <a16:creationId xmlns:a16="http://schemas.microsoft.com/office/drawing/2014/main" id="{E06FD120-A942-8A48-AAE3-658340D6583C}"/>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082115" y="5509525"/>
            <a:ext cx="5947766" cy="4176291"/>
          </a:xfrm>
          <a:prstGeom prst="rect">
            <a:avLst/>
          </a:prstGeom>
          <a:noFill/>
          <a:ln>
            <a:noFill/>
          </a:ln>
        </p:spPr>
      </p:pic>
      <p:pic>
        <p:nvPicPr>
          <p:cNvPr id="14" name="Google Shape;1747;p139" title="IMage of the booster rockets of a space shuttle">
            <a:extLst>
              <a:ext uri="{FF2B5EF4-FFF2-40B4-BE49-F238E27FC236}">
                <a16:creationId xmlns:a16="http://schemas.microsoft.com/office/drawing/2014/main" id="{2B889D91-223A-E040-942D-3E203EFE4859}"/>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1072322" y="1282876"/>
            <a:ext cx="5943246" cy="3961221"/>
          </a:xfrm>
          <a:prstGeom prst="rect">
            <a:avLst/>
          </a:prstGeom>
          <a:noFill/>
          <a:ln>
            <a:noFill/>
          </a:ln>
        </p:spPr>
      </p:pic>
      <p:sp>
        <p:nvSpPr>
          <p:cNvPr id="8" name="TextBox 7">
            <a:extLst>
              <a:ext uri="{FF2B5EF4-FFF2-40B4-BE49-F238E27FC236}">
                <a16:creationId xmlns:a16="http://schemas.microsoft.com/office/drawing/2014/main" id="{020C8C21-321A-4A01-94AF-D647C293FC32}"/>
              </a:ext>
            </a:extLst>
          </p:cNvPr>
          <p:cNvSpPr txBox="1"/>
          <p:nvPr/>
        </p:nvSpPr>
        <p:spPr>
          <a:xfrm>
            <a:off x="1201551" y="1778127"/>
            <a:ext cx="9482309" cy="7478970"/>
          </a:xfrm>
          <a:prstGeom prst="rect">
            <a:avLst/>
          </a:prstGeom>
          <a:noFill/>
        </p:spPr>
        <p:txBody>
          <a:bodyPr wrap="square" rtlCol="0">
            <a:spAutoFit/>
          </a:bodyPr>
          <a:lstStyle/>
          <a:p>
            <a:pPr lvl="0"/>
            <a:r>
              <a:rPr lang="en-US" sz="2400" b="1" dirty="0">
                <a:solidFill>
                  <a:srgbClr val="00A9C1"/>
                </a:solidFill>
                <a:latin typeface="Arial" panose="020B0604020202020204" pitchFamily="34" charset="0"/>
                <a:cs typeface="Arial" panose="020B0604020202020204" pitchFamily="34" charset="0"/>
                <a:sym typeface="Calibri"/>
              </a:rPr>
              <a:t>Before humans travelled to space, they first sent monkeys, dogs, cats, tortoises, birds, and even fruit flies.</a:t>
            </a:r>
          </a:p>
          <a:p>
            <a:pPr lvl="0"/>
            <a:endParaRPr lang="en-US" sz="2400" b="1" dirty="0">
              <a:solidFill>
                <a:srgbClr val="00A9C1"/>
              </a:solidFill>
              <a:latin typeface="Arial" panose="020B0604020202020204" pitchFamily="34" charset="0"/>
              <a:cs typeface="Arial" panose="020B0604020202020204" pitchFamily="34" charset="0"/>
              <a:sym typeface="Calibri"/>
            </a:endParaRPr>
          </a:p>
          <a:p>
            <a:pPr lvl="0"/>
            <a:r>
              <a:rPr lang="en-US" sz="2400" b="1" dirty="0">
                <a:solidFill>
                  <a:srgbClr val="00A9C1"/>
                </a:solidFill>
                <a:latin typeface="Arial" panose="020B0604020202020204" pitchFamily="34" charset="0"/>
                <a:cs typeface="Arial" panose="020B0604020202020204" pitchFamily="34" charset="0"/>
                <a:sym typeface="Calibri"/>
              </a:rPr>
              <a:t>Why do you think we sent animals into space first? Is this fair?</a:t>
            </a:r>
          </a:p>
          <a:p>
            <a:pPr lvl="0"/>
            <a:endParaRPr lang="en-US" sz="2400" dirty="0">
              <a:solidFill>
                <a:srgbClr val="00A9C1"/>
              </a:solidFill>
              <a:latin typeface="PraterSansPro" panose="020B0504020101020102" pitchFamily="34" charset="0"/>
              <a:cs typeface="PraterSansPro" panose="020B0504020101020102" pitchFamily="34" charset="0"/>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Humans first visited the Moon in 1969, but astronauts had already been traveling into space for eight years before the Moon-landing.</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No-one has been to the moon since 1972, almost 50 years ago.</a:t>
            </a:r>
          </a:p>
          <a:p>
            <a:endParaRPr lang="en-US" u="none" strike="noStrike" dirty="0">
              <a:solidFill>
                <a:srgbClr val="000000"/>
              </a:solidFill>
              <a:latin typeface="Arial" panose="020B0604020202020204" pitchFamily="34" charset="0"/>
            </a:endParaRPr>
          </a:p>
          <a:p>
            <a:pPr lvl="0">
              <a:buClr>
                <a:schemeClr val="dk1"/>
              </a:buClr>
              <a:buSzPts val="1100"/>
            </a:pPr>
            <a:r>
              <a:rPr lang="en-US" sz="2400" b="1" dirty="0">
                <a:solidFill>
                  <a:srgbClr val="00A9C1"/>
                </a:solidFill>
                <a:latin typeface="Arial" panose="020B0604020202020204" pitchFamily="34" charset="0"/>
                <a:cs typeface="Arial" panose="020B0604020202020204" pitchFamily="34" charset="0"/>
                <a:sym typeface="Calibri"/>
              </a:rPr>
              <a:t>What challenges do you think the first astronauts faced?</a:t>
            </a:r>
          </a:p>
          <a:p>
            <a:endParaRPr lang="en-US" u="none" strike="noStrike" dirty="0">
              <a:solidFill>
                <a:srgbClr val="000000"/>
              </a:solidFill>
              <a:latin typeface="Arial" panose="020B0604020202020204" pitchFamily="34" charset="0"/>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More than 500 astronauts from more than 40 countries have since been to space, and more than 10,000 satellites have also been launched.</a:t>
            </a:r>
            <a:br>
              <a:rPr lang="en-US" sz="2000" dirty="0">
                <a:solidFill>
                  <a:schemeClr val="dk1"/>
                </a:solidFill>
                <a:latin typeface="Arial" panose="020B0604020202020204" pitchFamily="34" charset="0"/>
                <a:ea typeface="Calibri"/>
                <a:cs typeface="Arial" panose="020B0604020202020204" pitchFamily="34" charset="0"/>
                <a:sym typeface="Calibri"/>
              </a:rPr>
            </a:br>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Satellites orbit Earth while:</a:t>
            </a:r>
          </a:p>
          <a:p>
            <a:pPr marL="457200" lvl="0" indent="-317500">
              <a:buClr>
                <a:schemeClr val="dk1"/>
              </a:buClr>
              <a:buSzPts val="14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taking photos</a:t>
            </a:r>
          </a:p>
          <a:p>
            <a:pPr marL="457200" lvl="0" indent="-317500">
              <a:buClr>
                <a:schemeClr val="dk1"/>
              </a:buClr>
              <a:buSzPts val="14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conducting scientific experiments, and</a:t>
            </a:r>
          </a:p>
          <a:p>
            <a:pPr marL="457200" lvl="0" indent="-317500">
              <a:buClr>
                <a:schemeClr val="dk1"/>
              </a:buClr>
              <a:buSzPts val="14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helping us communicate by mobile phone.</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The International Space Station is a very special satellite on which </a:t>
            </a:r>
            <a:br>
              <a:rPr lang="en-US" sz="2000" dirty="0">
                <a:solidFill>
                  <a:schemeClr val="dk1"/>
                </a:solidFill>
                <a:latin typeface="Arial" panose="020B0604020202020204" pitchFamily="34" charset="0"/>
                <a:ea typeface="Calibri"/>
                <a:cs typeface="Arial" panose="020B0604020202020204" pitchFamily="34" charset="0"/>
                <a:sym typeface="Calibri"/>
              </a:rPr>
            </a:br>
            <a:r>
              <a:rPr lang="en-US" sz="2000" dirty="0">
                <a:solidFill>
                  <a:schemeClr val="dk1"/>
                </a:solidFill>
                <a:latin typeface="Arial" panose="020B0604020202020204" pitchFamily="34" charset="0"/>
                <a:ea typeface="Calibri"/>
                <a:cs typeface="Arial" panose="020B0604020202020204" pitchFamily="34" charset="0"/>
                <a:sym typeface="Calibri"/>
              </a:rPr>
              <a:t>astronauts from different countries live together and study </a:t>
            </a:r>
            <a:br>
              <a:rPr lang="en-US" sz="2000" dirty="0">
                <a:solidFill>
                  <a:schemeClr val="dk1"/>
                </a:solidFill>
                <a:latin typeface="Arial" panose="020B0604020202020204" pitchFamily="34" charset="0"/>
                <a:ea typeface="Calibri"/>
                <a:cs typeface="Arial" panose="020B0604020202020204" pitchFamily="34" charset="0"/>
                <a:sym typeface="Calibri"/>
              </a:rPr>
            </a:br>
            <a:r>
              <a:rPr lang="en-US" sz="2000" dirty="0">
                <a:solidFill>
                  <a:schemeClr val="dk1"/>
                </a:solidFill>
                <a:latin typeface="Arial" panose="020B0604020202020204" pitchFamily="34" charset="0"/>
                <a:ea typeface="Calibri"/>
                <a:cs typeface="Arial" panose="020B0604020202020204" pitchFamily="34" charset="0"/>
                <a:sym typeface="Calibri"/>
              </a:rPr>
              <a:t>how space affects humans.</a:t>
            </a:r>
            <a:endParaRPr lang="en-US" sz="2000" dirty="0">
              <a:latin typeface="Arial" panose="020B0604020202020204" pitchFamily="34" charset="0"/>
              <a:ea typeface="Calibri"/>
              <a:cs typeface="Arial" panose="020B0604020202020204" pitchFamily="34" charset="0"/>
              <a:sym typeface="Calibri"/>
            </a:endParaRPr>
          </a:p>
        </p:txBody>
      </p:sp>
      <p:pic>
        <p:nvPicPr>
          <p:cNvPr id="2" name="Picture 1" title="Text: The First Phase of Space Exploration">
            <a:extLst>
              <a:ext uri="{FF2B5EF4-FFF2-40B4-BE49-F238E27FC236}">
                <a16:creationId xmlns:a16="http://schemas.microsoft.com/office/drawing/2014/main" id="{F02F1C6A-6955-D248-B788-197E897309C3}"/>
              </a:ext>
            </a:extLst>
          </p:cNvPr>
          <p:cNvPicPr>
            <a:picLocks noChangeAspect="1"/>
          </p:cNvPicPr>
          <p:nvPr/>
        </p:nvPicPr>
        <p:blipFill>
          <a:blip r:embed="rId6"/>
          <a:stretch>
            <a:fillRect/>
          </a:stretch>
        </p:blipFill>
        <p:spPr>
          <a:xfrm>
            <a:off x="1231363" y="807107"/>
            <a:ext cx="7340600" cy="558800"/>
          </a:xfrm>
          <a:prstGeom prst="rect">
            <a:avLst/>
          </a:prstGeom>
        </p:spPr>
      </p:pic>
      <p:sp>
        <p:nvSpPr>
          <p:cNvPr id="4" name="Content Placeholder 3" hidden="1">
            <a:extLst>
              <a:ext uri="{FF2B5EF4-FFF2-40B4-BE49-F238E27FC236}">
                <a16:creationId xmlns:a16="http://schemas.microsoft.com/office/drawing/2014/main" id="{C2BAE044-E660-4B86-8967-0471D7C4A927}"/>
              </a:ext>
            </a:extLst>
          </p:cNvPr>
          <p:cNvSpPr>
            <a:spLocks noGrp="1"/>
          </p:cNvSpPr>
          <p:nvPr>
            <p:ph idx="1"/>
          </p:nvPr>
        </p:nvSpPr>
        <p:spPr/>
        <p:txBody>
          <a:bodyPr/>
          <a:lstStyle/>
          <a:p>
            <a:endParaRPr lang="en-AU"/>
          </a:p>
        </p:txBody>
      </p:sp>
      <p:sp>
        <p:nvSpPr>
          <p:cNvPr id="3" name="Title 2" hidden="1">
            <a:extLst>
              <a:ext uri="{FF2B5EF4-FFF2-40B4-BE49-F238E27FC236}">
                <a16:creationId xmlns:a16="http://schemas.microsoft.com/office/drawing/2014/main" id="{847DC2D6-1DD1-42D4-BE59-E89159A902C8}"/>
              </a:ext>
            </a:extLst>
          </p:cNvPr>
          <p:cNvSpPr>
            <a:spLocks noGrp="1"/>
          </p:cNvSpPr>
          <p:nvPr>
            <p:ph type="title"/>
          </p:nvPr>
        </p:nvSpPr>
        <p:spPr/>
        <p:txBody>
          <a:bodyPr/>
          <a:lstStyle/>
          <a:p>
            <a:r>
              <a:rPr lang="en-AU" dirty="0"/>
              <a:t>The First Phase of Space Exploration</a:t>
            </a:r>
          </a:p>
        </p:txBody>
      </p:sp>
    </p:spTree>
    <p:extLst>
      <p:ext uri="{BB962C8B-B14F-4D97-AF65-F5344CB8AC3E}">
        <p14:creationId xmlns:p14="http://schemas.microsoft.com/office/powerpoint/2010/main" val="368870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down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title="text container">
            <a:extLst>
              <a:ext uri="{FF2B5EF4-FFF2-40B4-BE49-F238E27FC236}">
                <a16:creationId xmlns:a16="http://schemas.microsoft.com/office/drawing/2014/main" id="{0AAC4E01-116E-E44B-848F-6030D97491F6}"/>
              </a:ext>
            </a:extLst>
          </p:cNvPr>
          <p:cNvSpPr/>
          <p:nvPr/>
        </p:nvSpPr>
        <p:spPr>
          <a:xfrm>
            <a:off x="804672" y="1809750"/>
            <a:ext cx="16959071" cy="7735694"/>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2" name="Google Shape;1755;p140" title="Illustration of a space scene">
            <a:extLst>
              <a:ext uri="{FF2B5EF4-FFF2-40B4-BE49-F238E27FC236}">
                <a16:creationId xmlns:a16="http://schemas.microsoft.com/office/drawing/2014/main" id="{9899B01F-540E-9240-BA47-571F15BD46C1}"/>
              </a:ext>
            </a:extLst>
          </p:cNvPr>
          <p:cNvPicPr preferRelativeResize="0"/>
          <p:nvPr/>
        </p:nvPicPr>
        <p:blipFill rotWithShape="1">
          <a:blip r:embed="rId3" cstate="email">
            <a:extLst>
              <a:ext uri="{28A0092B-C50C-407E-A947-70E740481C1C}">
                <a14:useLocalDpi xmlns:a14="http://schemas.microsoft.com/office/drawing/2010/main"/>
              </a:ext>
            </a:extLst>
          </a:blip>
          <a:srcRect b="-193"/>
          <a:stretch/>
        </p:blipFill>
        <p:spPr>
          <a:xfrm>
            <a:off x="8416635" y="852055"/>
            <a:ext cx="8695639" cy="7962272"/>
          </a:xfrm>
          <a:prstGeom prst="rect">
            <a:avLst/>
          </a:prstGeom>
          <a:noFill/>
          <a:ln>
            <a:noFill/>
          </a:ln>
        </p:spPr>
      </p:pic>
      <p:pic>
        <p:nvPicPr>
          <p:cNvPr id="40" name="Picture 39" title="Illustration of a astronaunt">
            <a:extLst>
              <a:ext uri="{FF2B5EF4-FFF2-40B4-BE49-F238E27FC236}">
                <a16:creationId xmlns:a16="http://schemas.microsoft.com/office/drawing/2014/main" id="{5FF6A947-BD52-BA45-B2CE-A17442A276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976" t="-603" b="-7966"/>
          <a:stretch/>
        </p:blipFill>
        <p:spPr>
          <a:xfrm rot="17965303">
            <a:off x="13763832" y="-441530"/>
            <a:ext cx="3734746" cy="5620986"/>
          </a:xfrm>
          <a:prstGeom prst="rect">
            <a:avLst/>
          </a:prstGeom>
        </p:spPr>
      </p:pic>
      <p:sp>
        <p:nvSpPr>
          <p:cNvPr id="35" name="TextBox 34">
            <a:extLst>
              <a:ext uri="{FF2B5EF4-FFF2-40B4-BE49-F238E27FC236}">
                <a16:creationId xmlns:a16="http://schemas.microsoft.com/office/drawing/2014/main" id="{7B27A3D5-9227-774E-87ED-2A29D3978952}"/>
              </a:ext>
            </a:extLst>
          </p:cNvPr>
          <p:cNvSpPr txBox="1"/>
          <p:nvPr/>
        </p:nvSpPr>
        <p:spPr>
          <a:xfrm>
            <a:off x="1381855" y="7679094"/>
            <a:ext cx="7296665" cy="1107932"/>
          </a:xfrm>
          <a:prstGeom prst="rect">
            <a:avLst/>
          </a:prstGeom>
          <a:noFill/>
        </p:spPr>
        <p:txBody>
          <a:bodyPr wrap="square" rtlCol="0">
            <a:spAutoFit/>
          </a:bodyPr>
          <a:lstStyle/>
          <a:p>
            <a:pPr>
              <a:lnSpc>
                <a:spcPct val="107142"/>
              </a:lnSpc>
            </a:pPr>
            <a:r>
              <a:rPr lang="en-AU" sz="3200" b="1" dirty="0">
                <a:solidFill>
                  <a:srgbClr val="00A9C1"/>
                </a:solidFill>
                <a:latin typeface="Arial" panose="020B0604020202020204" pitchFamily="34" charset="0"/>
                <a:cs typeface="Arial" panose="020B0604020202020204" pitchFamily="34" charset="0"/>
                <a:sym typeface="Calibri"/>
              </a:rPr>
              <a:t>BONUS: </a:t>
            </a:r>
            <a:br>
              <a:rPr lang="en-AU" sz="3200" b="1" dirty="0">
                <a:solidFill>
                  <a:srgbClr val="00A9C1"/>
                </a:solidFill>
                <a:latin typeface="Arial" panose="020B0604020202020204" pitchFamily="34" charset="0"/>
                <a:cs typeface="Arial" panose="020B0604020202020204" pitchFamily="34" charset="0"/>
                <a:sym typeface="Calibri"/>
              </a:rPr>
            </a:br>
            <a:r>
              <a:rPr lang="en-AU" sz="3200" b="1" dirty="0">
                <a:solidFill>
                  <a:srgbClr val="00A9C1"/>
                </a:solidFill>
                <a:latin typeface="Arial" panose="020B0604020202020204" pitchFamily="34" charset="0"/>
                <a:cs typeface="Arial" panose="020B0604020202020204" pitchFamily="34" charset="0"/>
                <a:sym typeface="Calibri"/>
              </a:rPr>
              <a:t>Where were they from?</a:t>
            </a:r>
          </a:p>
        </p:txBody>
      </p:sp>
      <p:sp>
        <p:nvSpPr>
          <p:cNvPr id="37" name="Rectangle 36">
            <a:extLst>
              <a:ext uri="{FF2B5EF4-FFF2-40B4-BE49-F238E27FC236}">
                <a16:creationId xmlns:a16="http://schemas.microsoft.com/office/drawing/2014/main" id="{8FFBE681-9DC7-5C42-A94C-4AFD8F84CEB0}"/>
              </a:ext>
            </a:extLst>
          </p:cNvPr>
          <p:cNvSpPr/>
          <p:nvPr/>
        </p:nvSpPr>
        <p:spPr>
          <a:xfrm>
            <a:off x="4701398" y="5533254"/>
            <a:ext cx="3644978" cy="1800493"/>
          </a:xfrm>
          <a:prstGeom prst="rect">
            <a:avLst/>
          </a:prstGeom>
        </p:spPr>
        <p:txBody>
          <a:bodyPr wrap="square">
            <a:spAutoFit/>
          </a:bodyPr>
          <a:lstStyle/>
          <a:p>
            <a:pPr marL="514350" lvl="1" indent="-514350" fontAlgn="base">
              <a:spcBef>
                <a:spcPts val="1800"/>
              </a:spcBef>
              <a:buFont typeface="+mj-lt"/>
              <a:buAutoNum type="alphaLcParenR" startAt="3"/>
            </a:pPr>
            <a:r>
              <a:rPr lang="en-US" sz="3200" b="1" dirty="0">
                <a:latin typeface="Arial" panose="020B0604020202020204" pitchFamily="34" charset="0"/>
                <a:cs typeface="Arial" panose="020B0604020202020204" pitchFamily="34" charset="0"/>
              </a:rPr>
              <a:t>Uri Geller</a:t>
            </a:r>
          </a:p>
          <a:p>
            <a:pPr marL="514350" lvl="1" indent="-514350" fontAlgn="base">
              <a:spcBef>
                <a:spcPts val="1800"/>
              </a:spcBef>
              <a:buFont typeface="+mj-lt"/>
              <a:buAutoNum type="alphaLcParenR" startAt="3"/>
            </a:pPr>
            <a:r>
              <a:rPr lang="en-US" sz="3200" b="1" dirty="0">
                <a:latin typeface="Arial" panose="020B0604020202020204" pitchFamily="34" charset="0"/>
                <a:cs typeface="Arial" panose="020B0604020202020204" pitchFamily="34" charset="0"/>
              </a:rPr>
              <a:t>Yuri Gagarin</a:t>
            </a:r>
            <a:br>
              <a:rPr lang="en-US" sz="3200" b="1" dirty="0">
                <a:latin typeface="Arial" panose="020B0604020202020204" pitchFamily="34" charset="0"/>
                <a:cs typeface="Arial" panose="020B0604020202020204" pitchFamily="34" charset="0"/>
              </a:rPr>
            </a:br>
            <a:endParaRPr lang="en-US" sz="3200" b="1"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96862DFE-8DF5-A84C-8252-F011369C46C4}"/>
              </a:ext>
            </a:extLst>
          </p:cNvPr>
          <p:cNvSpPr txBox="1"/>
          <p:nvPr/>
        </p:nvSpPr>
        <p:spPr>
          <a:xfrm>
            <a:off x="1448664" y="5533177"/>
            <a:ext cx="3505200" cy="1800493"/>
          </a:xfrm>
          <a:prstGeom prst="rect">
            <a:avLst/>
          </a:prstGeom>
          <a:noFill/>
        </p:spPr>
        <p:txBody>
          <a:bodyPr wrap="square" rtlCol="0">
            <a:spAutoFit/>
          </a:bodyPr>
          <a:lstStyle/>
          <a:p>
            <a:pPr marL="514350" lvl="1" indent="-514350" fontAlgn="base">
              <a:spcBef>
                <a:spcPts val="1800"/>
              </a:spcBef>
              <a:buFont typeface="+mj-lt"/>
              <a:buAutoNum type="alphaLcParenR"/>
            </a:pPr>
            <a:r>
              <a:rPr lang="en-US" sz="3200" b="1" i="0" u="none" strike="noStrike" dirty="0">
                <a:effectLst/>
                <a:latin typeface="Arial" panose="020B0604020202020204" pitchFamily="34" charset="0"/>
                <a:cs typeface="Arial" panose="020B0604020202020204" pitchFamily="34" charset="0"/>
              </a:rPr>
              <a:t> Buzz Aldrin</a:t>
            </a:r>
          </a:p>
          <a:p>
            <a:pPr marL="514350" lvl="1" indent="-514350" fontAlgn="base">
              <a:spcBef>
                <a:spcPts val="1800"/>
              </a:spcBef>
              <a:buFont typeface="+mj-lt"/>
              <a:buAutoNum type="alphaLcParenR"/>
            </a:pPr>
            <a:r>
              <a:rPr lang="en-US" sz="3200" b="1" i="0" u="none" strike="noStrike" dirty="0">
                <a:effectLst/>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Neil Armstrong</a:t>
            </a:r>
            <a:endParaRPr lang="en-US" sz="3200" b="1" i="0" u="none" strike="noStrike" dirty="0">
              <a:effectLst/>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CE702F14-B888-DA45-9ACA-0BBB0D6685D7}"/>
              </a:ext>
            </a:extLst>
          </p:cNvPr>
          <p:cNvSpPr txBox="1"/>
          <p:nvPr/>
        </p:nvSpPr>
        <p:spPr>
          <a:xfrm>
            <a:off x="1381855" y="3954293"/>
            <a:ext cx="7296665" cy="1107932"/>
          </a:xfrm>
          <a:prstGeom prst="rect">
            <a:avLst/>
          </a:prstGeom>
          <a:noFill/>
        </p:spPr>
        <p:txBody>
          <a:bodyPr wrap="square" rtlCol="0">
            <a:spAutoFit/>
          </a:bodyPr>
          <a:lstStyle/>
          <a:p>
            <a:pPr>
              <a:lnSpc>
                <a:spcPct val="107142"/>
              </a:lnSpc>
            </a:pPr>
            <a:r>
              <a:rPr lang="en-AU" sz="3200" b="1" dirty="0">
                <a:solidFill>
                  <a:srgbClr val="00A9C1"/>
                </a:solidFill>
                <a:latin typeface="Arial" panose="020B0604020202020204" pitchFamily="34" charset="0"/>
                <a:cs typeface="Arial" panose="020B0604020202020204" pitchFamily="34" charset="0"/>
                <a:sym typeface="Calibri"/>
              </a:rPr>
              <a:t>Who was the first human </a:t>
            </a:r>
            <a:br>
              <a:rPr lang="en-AU" sz="3200" b="1" dirty="0">
                <a:solidFill>
                  <a:srgbClr val="00A9C1"/>
                </a:solidFill>
                <a:latin typeface="Arial" panose="020B0604020202020204" pitchFamily="34" charset="0"/>
                <a:cs typeface="Arial" panose="020B0604020202020204" pitchFamily="34" charset="0"/>
                <a:sym typeface="Calibri"/>
              </a:rPr>
            </a:br>
            <a:r>
              <a:rPr lang="en-AU" sz="3200" b="1" dirty="0">
                <a:solidFill>
                  <a:srgbClr val="00A9C1"/>
                </a:solidFill>
                <a:latin typeface="Arial" panose="020B0604020202020204" pitchFamily="34" charset="0"/>
                <a:cs typeface="Arial" panose="020B0604020202020204" pitchFamily="34" charset="0"/>
                <a:sym typeface="Calibri"/>
              </a:rPr>
              <a:t>to travel into space?</a:t>
            </a:r>
          </a:p>
        </p:txBody>
      </p:sp>
      <p:sp>
        <p:nvSpPr>
          <p:cNvPr id="20" name="TextBox 19">
            <a:extLst>
              <a:ext uri="{FF2B5EF4-FFF2-40B4-BE49-F238E27FC236}">
                <a16:creationId xmlns:a16="http://schemas.microsoft.com/office/drawing/2014/main" id="{E7920005-ED73-0445-ACC3-8631D1177FC1}"/>
              </a:ext>
            </a:extLst>
          </p:cNvPr>
          <p:cNvSpPr txBox="1"/>
          <p:nvPr/>
        </p:nvSpPr>
        <p:spPr>
          <a:xfrm>
            <a:off x="1292645" y="2437942"/>
            <a:ext cx="7098320" cy="1107932"/>
          </a:xfrm>
          <a:prstGeom prst="rect">
            <a:avLst/>
          </a:prstGeom>
          <a:noFill/>
        </p:spPr>
        <p:txBody>
          <a:bodyPr wrap="square" rtlCol="0">
            <a:spAutoFit/>
          </a:bodyPr>
          <a:lstStyle/>
          <a:p>
            <a:pPr>
              <a:lnSpc>
                <a:spcPct val="107142"/>
              </a:lnSpc>
            </a:pPr>
            <a:r>
              <a:rPr lang="en-AU" sz="3200" b="1" dirty="0">
                <a:solidFill>
                  <a:srgbClr val="00A9C1"/>
                </a:solidFill>
                <a:latin typeface="Arial" panose="020B0604020202020204" pitchFamily="34" charset="0"/>
                <a:cs typeface="Arial" panose="020B0604020202020204" pitchFamily="34" charset="0"/>
                <a:sym typeface="Calibri"/>
              </a:rPr>
              <a:t>10, 9, 8, 7, 6, 5, 4, 3, 2, 1, 0… </a:t>
            </a:r>
            <a:br>
              <a:rPr lang="en-AU" sz="3200" b="1" dirty="0">
                <a:solidFill>
                  <a:srgbClr val="00A9C1"/>
                </a:solidFill>
                <a:latin typeface="Arial" panose="020B0604020202020204" pitchFamily="34" charset="0"/>
                <a:cs typeface="Arial" panose="020B0604020202020204" pitchFamily="34" charset="0"/>
                <a:sym typeface="Calibri"/>
              </a:rPr>
            </a:br>
            <a:r>
              <a:rPr lang="en-AU" sz="3200" b="1" dirty="0">
                <a:solidFill>
                  <a:srgbClr val="00A9C1"/>
                </a:solidFill>
                <a:latin typeface="Arial" panose="020B0604020202020204" pitchFamily="34" charset="0"/>
                <a:cs typeface="Arial" panose="020B0604020202020204" pitchFamily="34" charset="0"/>
                <a:sym typeface="Calibri"/>
              </a:rPr>
              <a:t>LIFT OFF!</a:t>
            </a:r>
          </a:p>
        </p:txBody>
      </p:sp>
      <p:pic>
        <p:nvPicPr>
          <p:cNvPr id="27" name="Picture 26" title="Text: Quick Quiz!">
            <a:extLst>
              <a:ext uri="{FF2B5EF4-FFF2-40B4-BE49-F238E27FC236}">
                <a16:creationId xmlns:a16="http://schemas.microsoft.com/office/drawing/2014/main" id="{4DCA4303-2E3D-F348-B110-CA16A0355128}"/>
              </a:ext>
            </a:extLst>
          </p:cNvPr>
          <p:cNvPicPr>
            <a:picLocks noChangeAspect="1"/>
          </p:cNvPicPr>
          <p:nvPr/>
        </p:nvPicPr>
        <p:blipFill>
          <a:blip r:embed="rId5"/>
          <a:stretch>
            <a:fillRect/>
          </a:stretch>
        </p:blipFill>
        <p:spPr>
          <a:xfrm>
            <a:off x="1237887" y="818371"/>
            <a:ext cx="2260600" cy="533400"/>
          </a:xfrm>
          <a:prstGeom prst="rect">
            <a:avLst/>
          </a:prstGeom>
        </p:spPr>
      </p:pic>
      <p:sp>
        <p:nvSpPr>
          <p:cNvPr id="3" name="Content Placeholder 2" hidden="1">
            <a:extLst>
              <a:ext uri="{FF2B5EF4-FFF2-40B4-BE49-F238E27FC236}">
                <a16:creationId xmlns:a16="http://schemas.microsoft.com/office/drawing/2014/main" id="{8946D482-735B-4E40-9402-38F6E9BE9708}"/>
              </a:ext>
            </a:extLst>
          </p:cNvPr>
          <p:cNvSpPr>
            <a:spLocks noGrp="1"/>
          </p:cNvSpPr>
          <p:nvPr>
            <p:ph idx="1"/>
          </p:nvPr>
        </p:nvSpPr>
        <p:spPr/>
        <p:txBody>
          <a:bodyPr/>
          <a:lstStyle/>
          <a:p>
            <a:endParaRPr lang="en-AU"/>
          </a:p>
        </p:txBody>
      </p:sp>
      <p:sp>
        <p:nvSpPr>
          <p:cNvPr id="2" name="Title 1" hidden="1">
            <a:extLst>
              <a:ext uri="{FF2B5EF4-FFF2-40B4-BE49-F238E27FC236}">
                <a16:creationId xmlns:a16="http://schemas.microsoft.com/office/drawing/2014/main" id="{A55FBD5D-CB09-4221-B2A0-192BCA02F439}"/>
              </a:ext>
            </a:extLst>
          </p:cNvPr>
          <p:cNvSpPr>
            <a:spLocks noGrp="1"/>
          </p:cNvSpPr>
          <p:nvPr>
            <p:ph type="title"/>
          </p:nvPr>
        </p:nvSpPr>
        <p:spPr/>
        <p:txBody>
          <a:bodyPr/>
          <a:lstStyle/>
          <a:p>
            <a:r>
              <a:rPr lang="en-AU" dirty="0"/>
              <a:t>Quick Quiz! 2</a:t>
            </a:r>
          </a:p>
        </p:txBody>
      </p:sp>
    </p:spTree>
    <p:extLst>
      <p:ext uri="{BB962C8B-B14F-4D97-AF65-F5344CB8AC3E}">
        <p14:creationId xmlns:p14="http://schemas.microsoft.com/office/powerpoint/2010/main" val="260588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3000" fill="hold"/>
                                        <p:tgtEl>
                                          <p:spTgt spid="40"/>
                                        </p:tgtEl>
                                        <p:attrNameLst>
                                          <p:attrName>ppt_w</p:attrName>
                                        </p:attrNameLst>
                                      </p:cBhvr>
                                      <p:tavLst>
                                        <p:tav tm="0">
                                          <p:val>
                                            <p:fltVal val="0"/>
                                          </p:val>
                                        </p:tav>
                                        <p:tav tm="100000">
                                          <p:val>
                                            <p:strVal val="#ppt_w"/>
                                          </p:val>
                                        </p:tav>
                                      </p:tavLst>
                                    </p:anim>
                                    <p:anim calcmode="lin" valueType="num">
                                      <p:cBhvr>
                                        <p:cTn id="8" dur="3000" fill="hold"/>
                                        <p:tgtEl>
                                          <p:spTgt spid="40"/>
                                        </p:tgtEl>
                                        <p:attrNameLst>
                                          <p:attrName>ppt_h</p:attrName>
                                        </p:attrNameLst>
                                      </p:cBhvr>
                                      <p:tavLst>
                                        <p:tav tm="0">
                                          <p:val>
                                            <p:fltVal val="0"/>
                                          </p:val>
                                        </p:tav>
                                        <p:tav tm="100000">
                                          <p:val>
                                            <p:strVal val="#ppt_h"/>
                                          </p:val>
                                        </p:tav>
                                      </p:tavLst>
                                    </p:anim>
                                    <p:anim calcmode="lin" valueType="num">
                                      <p:cBhvr>
                                        <p:cTn id="9" dur="3000" fill="hold"/>
                                        <p:tgtEl>
                                          <p:spTgt spid="40"/>
                                        </p:tgtEl>
                                        <p:attrNameLst>
                                          <p:attrName>style.rotation</p:attrName>
                                        </p:attrNameLst>
                                      </p:cBhvr>
                                      <p:tavLst>
                                        <p:tav tm="0">
                                          <p:val>
                                            <p:fltVal val="90"/>
                                          </p:val>
                                        </p:tav>
                                        <p:tav tm="100000">
                                          <p:val>
                                            <p:fltVal val="0"/>
                                          </p:val>
                                        </p:tav>
                                      </p:tavLst>
                                    </p:anim>
                                    <p:animEffect transition="in" filter="fade">
                                      <p:cBhvr>
                                        <p:cTn id="10" dur="3000"/>
                                        <p:tgtEl>
                                          <p:spTgt spid="40"/>
                                        </p:tgtEl>
                                      </p:cBhvr>
                                    </p:animEffect>
                                  </p:childTnLst>
                                </p:cTn>
                              </p:par>
                              <p:par>
                                <p:cTn id="11" presetID="18" presetClass="entr" presetSubtype="12"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strips(downLeft)">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1210</TotalTime>
  <Words>616</Words>
  <Application>Microsoft Office PowerPoint</Application>
  <PresentationFormat>Custom</PresentationFormat>
  <Paragraphs>122</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PraterSansPro</vt:lpstr>
      <vt:lpstr>Calibri Light</vt:lpstr>
      <vt:lpstr>Calibri</vt:lpstr>
      <vt:lpstr>Office Theme</vt:lpstr>
      <vt:lpstr>Aiming for the Stars</vt:lpstr>
      <vt:lpstr>Who is the slideshow for?</vt:lpstr>
      <vt:lpstr>Ancient Societies &amp; the Night Sky</vt:lpstr>
      <vt:lpstr>Quick Quiz! 1</vt:lpstr>
      <vt:lpstr>Answer! 1</vt:lpstr>
      <vt:lpstr>Space Basics!</vt:lpstr>
      <vt:lpstr>Conversation Starter!</vt:lpstr>
      <vt:lpstr>The First Phase of Space Exploration</vt:lpstr>
      <vt:lpstr>Quick Quiz! 2</vt:lpstr>
      <vt:lpstr>Answer! 2</vt:lpstr>
      <vt:lpstr>Space Exploration: New Frontiers</vt:lpstr>
      <vt:lpstr>Quick Quiz! 3</vt:lpstr>
      <vt:lpstr>Answer! 3</vt:lpstr>
      <vt:lpstr>Next Steps</vt:lpstr>
    </vt:vector>
  </TitlesOfParts>
  <Company>Australia Post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Aiming For The Stars Interactive Slideshow</dc:title>
  <dc:subject>Stamp Collecting Month 2021</dc:subject>
  <dc:creator>Eryka Bantolino</dc:creator>
  <cp:keywords>scm; stamps; stamp collecting month</cp:keywords>
  <cp:lastModifiedBy>Rothwell, Paul</cp:lastModifiedBy>
  <cp:revision>89</cp:revision>
  <dcterms:created xsi:type="dcterms:W3CDTF">2021-04-19T02:07:23Z</dcterms:created>
  <dcterms:modified xsi:type="dcterms:W3CDTF">2021-05-23T03:27:13Z</dcterms:modified>
</cp:coreProperties>
</file>